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7"/>
  </p:notesMasterIdLst>
  <p:sldIdLst>
    <p:sldId id="256" r:id="rId2"/>
    <p:sldId id="261" r:id="rId3"/>
    <p:sldId id="265" r:id="rId4"/>
    <p:sldId id="262" r:id="rId5"/>
    <p:sldId id="290" r:id="rId6"/>
    <p:sldId id="291" r:id="rId7"/>
    <p:sldId id="292" r:id="rId8"/>
    <p:sldId id="257" r:id="rId9"/>
    <p:sldId id="258" r:id="rId10"/>
    <p:sldId id="259" r:id="rId11"/>
    <p:sldId id="260" r:id="rId12"/>
    <p:sldId id="263" r:id="rId13"/>
    <p:sldId id="264" r:id="rId14"/>
    <p:sldId id="266" r:id="rId15"/>
    <p:sldId id="267" r:id="rId16"/>
    <p:sldId id="268" r:id="rId17"/>
    <p:sldId id="269" r:id="rId18"/>
    <p:sldId id="270" r:id="rId19"/>
    <p:sldId id="281" r:id="rId20"/>
    <p:sldId id="289" r:id="rId21"/>
    <p:sldId id="282" r:id="rId22"/>
    <p:sldId id="283" r:id="rId23"/>
    <p:sldId id="276" r:id="rId24"/>
    <p:sldId id="284" r:id="rId25"/>
    <p:sldId id="285" r:id="rId26"/>
    <p:sldId id="286" r:id="rId27"/>
    <p:sldId id="287" r:id="rId28"/>
    <p:sldId id="277" r:id="rId29"/>
    <p:sldId id="278" r:id="rId30"/>
    <p:sldId id="279" r:id="rId31"/>
    <p:sldId id="307" r:id="rId32"/>
    <p:sldId id="308" r:id="rId33"/>
    <p:sldId id="271" r:id="rId34"/>
    <p:sldId id="310" r:id="rId35"/>
    <p:sldId id="273" r:id="rId36"/>
    <p:sldId id="274" r:id="rId37"/>
    <p:sldId id="275" r:id="rId38"/>
    <p:sldId id="311" r:id="rId39"/>
    <p:sldId id="312" r:id="rId40"/>
    <p:sldId id="313" r:id="rId41"/>
    <p:sldId id="314" r:id="rId42"/>
    <p:sldId id="315" r:id="rId43"/>
    <p:sldId id="316" r:id="rId44"/>
    <p:sldId id="280" r:id="rId45"/>
    <p:sldId id="272" r:id="rId46"/>
    <p:sldId id="293" r:id="rId47"/>
    <p:sldId id="294" r:id="rId48"/>
    <p:sldId id="297" r:id="rId49"/>
    <p:sldId id="298" r:id="rId50"/>
    <p:sldId id="299" r:id="rId51"/>
    <p:sldId id="300" r:id="rId52"/>
    <p:sldId id="295" r:id="rId53"/>
    <p:sldId id="296" r:id="rId54"/>
    <p:sldId id="302" r:id="rId55"/>
    <p:sldId id="303" r:id="rId56"/>
    <p:sldId id="306" r:id="rId57"/>
    <p:sldId id="301" r:id="rId58"/>
    <p:sldId id="304" r:id="rId59"/>
    <p:sldId id="305" r:id="rId60"/>
    <p:sldId id="309" r:id="rId61"/>
    <p:sldId id="335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36" r:id="rId70"/>
    <p:sldId id="337" r:id="rId71"/>
    <p:sldId id="338" r:id="rId72"/>
    <p:sldId id="339" r:id="rId73"/>
    <p:sldId id="340" r:id="rId74"/>
    <p:sldId id="341" r:id="rId75"/>
    <p:sldId id="324" r:id="rId76"/>
    <p:sldId id="325" r:id="rId77"/>
    <p:sldId id="326" r:id="rId78"/>
    <p:sldId id="327" r:id="rId79"/>
    <p:sldId id="328" r:id="rId80"/>
    <p:sldId id="329" r:id="rId81"/>
    <p:sldId id="330" r:id="rId82"/>
    <p:sldId id="331" r:id="rId83"/>
    <p:sldId id="332" r:id="rId84"/>
    <p:sldId id="333" r:id="rId85"/>
    <p:sldId id="334" r:id="rId8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10" autoAdjust="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C5A46-BA83-4624-ABA9-8BD2E9688059}" type="datetimeFigureOut">
              <a:rPr lang="th-TH" smtClean="0"/>
              <a:pPr/>
              <a:t>25/05/55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DB79F-A557-407E-9E27-E5FBBB7894E0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253425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DB79F-A557-407E-9E27-E5FBBB7894E0}" type="slidenum">
              <a:rPr lang="th-TH" smtClean="0"/>
              <a:pPr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059409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4470E-517C-4E22-AC55-5F1D17371DEA}" type="datetimeFigureOut">
              <a:rPr lang="th-TH" smtClean="0"/>
              <a:pPr/>
              <a:t>25/05/55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9941-794B-46F3-A1D3-479BB24313A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4470E-517C-4E22-AC55-5F1D17371DEA}" type="datetimeFigureOut">
              <a:rPr lang="th-TH" smtClean="0"/>
              <a:pPr/>
              <a:t>25/05/55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9941-794B-46F3-A1D3-479BB24313A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4470E-517C-4E22-AC55-5F1D17371DEA}" type="datetimeFigureOut">
              <a:rPr lang="th-TH" smtClean="0"/>
              <a:pPr/>
              <a:t>25/05/55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9941-794B-46F3-A1D3-479BB24313A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4470E-517C-4E22-AC55-5F1D17371DEA}" type="datetimeFigureOut">
              <a:rPr lang="th-TH" smtClean="0"/>
              <a:pPr/>
              <a:t>25/05/55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9941-794B-46F3-A1D3-479BB24313A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4470E-517C-4E22-AC55-5F1D17371DEA}" type="datetimeFigureOut">
              <a:rPr lang="th-TH" smtClean="0"/>
              <a:pPr/>
              <a:t>25/05/55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9941-794B-46F3-A1D3-479BB24313A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4470E-517C-4E22-AC55-5F1D17371DEA}" type="datetimeFigureOut">
              <a:rPr lang="th-TH" smtClean="0"/>
              <a:pPr/>
              <a:t>25/05/55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9941-794B-46F3-A1D3-479BB24313A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4470E-517C-4E22-AC55-5F1D17371DEA}" type="datetimeFigureOut">
              <a:rPr lang="th-TH" smtClean="0"/>
              <a:pPr/>
              <a:t>25/05/55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9941-794B-46F3-A1D3-479BB24313A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4470E-517C-4E22-AC55-5F1D17371DEA}" type="datetimeFigureOut">
              <a:rPr lang="th-TH" smtClean="0"/>
              <a:pPr/>
              <a:t>25/05/55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9941-794B-46F3-A1D3-479BB24313A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4470E-517C-4E22-AC55-5F1D17371DEA}" type="datetimeFigureOut">
              <a:rPr lang="th-TH" smtClean="0"/>
              <a:pPr/>
              <a:t>25/05/55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9941-794B-46F3-A1D3-479BB24313A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4470E-517C-4E22-AC55-5F1D17371DEA}" type="datetimeFigureOut">
              <a:rPr lang="th-TH" smtClean="0"/>
              <a:pPr/>
              <a:t>25/05/55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9941-794B-46F3-A1D3-479BB24313A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4470E-517C-4E22-AC55-5F1D17371DEA}" type="datetimeFigureOut">
              <a:rPr lang="th-TH" smtClean="0"/>
              <a:pPr/>
              <a:t>25/05/55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9941-794B-46F3-A1D3-479BB24313A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4470E-517C-4E22-AC55-5F1D17371DEA}" type="datetimeFigureOut">
              <a:rPr lang="th-TH" smtClean="0"/>
              <a:pPr/>
              <a:t>25/05/55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69941-794B-46F3-A1D3-479BB24313A9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h-TH" sz="4000" dirty="0" smtClean="0">
                <a:solidFill>
                  <a:srgbClr val="FFC000"/>
                </a:solidFill>
              </a:rPr>
              <a:t>มาตรฐานการพิสูจน์และการชั่งน้ำหนักพยานหลักฐาน</a:t>
            </a:r>
            <a:endParaRPr lang="th-TH" sz="4000" dirty="0">
              <a:solidFill>
                <a:srgbClr val="FFC000"/>
              </a:solidFill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h-TH" b="1" dirty="0">
                <a:solidFill>
                  <a:schemeClr val="tx2"/>
                </a:solidFill>
                <a:cs typeface="+mj-cs"/>
              </a:rPr>
              <a:t> </a:t>
            </a:r>
            <a:r>
              <a:rPr lang="th-TH" b="1" dirty="0" smtClean="0">
                <a:solidFill>
                  <a:schemeClr val="tx2"/>
                </a:solidFill>
                <a:cs typeface="+mj-cs"/>
              </a:rPr>
              <a:t>             </a:t>
            </a:r>
          </a:p>
          <a:p>
            <a:r>
              <a:rPr lang="th-TH" b="1" dirty="0">
                <a:solidFill>
                  <a:schemeClr val="tx2"/>
                </a:solidFill>
                <a:cs typeface="+mj-cs"/>
              </a:rPr>
              <a:t> </a:t>
            </a:r>
            <a:r>
              <a:rPr lang="th-TH" b="1" dirty="0" smtClean="0">
                <a:solidFill>
                  <a:schemeClr val="tx2"/>
                </a:solidFill>
                <a:cs typeface="+mj-cs"/>
              </a:rPr>
              <a:t>                                          </a:t>
            </a:r>
            <a:r>
              <a:rPr lang="th-TH" b="1" dirty="0" smtClean="0">
                <a:solidFill>
                  <a:srgbClr val="FFC000"/>
                </a:solidFill>
                <a:cs typeface="+mj-cs"/>
              </a:rPr>
              <a:t>นายเกรียงไกร </a:t>
            </a:r>
            <a:r>
              <a:rPr lang="th-TH" b="1" dirty="0" err="1" smtClean="0">
                <a:solidFill>
                  <a:srgbClr val="FFC000"/>
                </a:solidFill>
                <a:cs typeface="+mj-cs"/>
              </a:rPr>
              <a:t>วัชร</a:t>
            </a:r>
            <a:r>
              <a:rPr lang="th-TH" b="1" dirty="0" smtClean="0">
                <a:solidFill>
                  <a:srgbClr val="FFC000"/>
                </a:solidFill>
                <a:cs typeface="+mj-cs"/>
              </a:rPr>
              <a:t>พันธุ์</a:t>
            </a:r>
          </a:p>
          <a:p>
            <a:r>
              <a:rPr lang="th-TH" b="1" dirty="0" smtClean="0">
                <a:solidFill>
                  <a:srgbClr val="FFC000"/>
                </a:solidFill>
                <a:cs typeface="+mj-cs"/>
              </a:rPr>
              <a:t>                                            ผู้พิพากษาศาลแขวงเชียงใหม่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2686264723"/>
      </p:ext>
    </p:extLst>
  </p:cSld>
  <p:clrMapOvr>
    <a:masterClrMapping/>
  </p:clrMapOvr>
  <p:transition>
    <p:dissolve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/>
              <a:t>ป.วิ.อาญา มาตรา ๑๗๖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th-TH" dirty="0" smtClean="0"/>
              <a:t>            ในชั้นพิจารณา ถ้าจำเลยให้การรับสารภาพตามฟ้อง ศาลจะพิพากษาโดยไม่สืบพยานหลักฐานต่อไปก็ได้ เว้นแต่คดีที่มีข้อหาในความผิดซึ่งจำเลยรับสารภาพนั้น กฎหมายกำหนดอัตราโทษ</a:t>
            </a:r>
            <a:r>
              <a:rPr lang="th-TH" b="1" dirty="0" smtClean="0">
                <a:solidFill>
                  <a:srgbClr val="FF0000"/>
                </a:solidFill>
              </a:rPr>
              <a:t>อย่างต่ำไว้ให้จำคุกตั้งแต่สิบปีขึ้นไป </a:t>
            </a:r>
            <a:r>
              <a:rPr lang="th-TH" dirty="0" smtClean="0"/>
              <a:t>หรือ</a:t>
            </a:r>
            <a:r>
              <a:rPr lang="th-TH" b="1" dirty="0" smtClean="0">
                <a:solidFill>
                  <a:srgbClr val="FF0000"/>
                </a:solidFill>
              </a:rPr>
              <a:t>โทษสถานที่หนักกว่านั้น  </a:t>
            </a:r>
            <a:r>
              <a:rPr lang="th-TH" dirty="0" smtClean="0"/>
              <a:t>ศาลต้องฟังพยานโจทก์</a:t>
            </a:r>
            <a:r>
              <a:rPr lang="th-TH" b="1" dirty="0" smtClean="0">
                <a:solidFill>
                  <a:srgbClr val="FF0000"/>
                </a:solidFill>
              </a:rPr>
              <a:t>จนกว่าจะพอใจ</a:t>
            </a:r>
            <a:r>
              <a:rPr lang="th-TH" dirty="0" smtClean="0"/>
              <a:t>ว่า จำเลยได้กระทำผิดจริง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301460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/>
              <a:t>ป.วิ.อาญา มาตรา ๒๒๗ 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th-TH" dirty="0" smtClean="0"/>
              <a:t>          </a:t>
            </a:r>
            <a:r>
              <a:rPr lang="th-TH" b="1" dirty="0" smtClean="0"/>
              <a:t>ให้ศาลใช้ดุลพินิจวินิจฉัยชั่งน้ำหนักพยานหลักฐานทั้งปวง อย่าพิพากษาลงโทษจนกว่าจะแน่ใจว่า </a:t>
            </a:r>
            <a:r>
              <a:rPr lang="th-TH" b="1" dirty="0" smtClean="0">
                <a:solidFill>
                  <a:srgbClr val="FF0000"/>
                </a:solidFill>
              </a:rPr>
              <a:t>มีการกระทำผิดจริง</a:t>
            </a:r>
            <a:r>
              <a:rPr lang="th-TH" b="1" dirty="0" smtClean="0"/>
              <a:t>และ</a:t>
            </a:r>
            <a:r>
              <a:rPr lang="th-TH" b="1" dirty="0" smtClean="0">
                <a:solidFill>
                  <a:srgbClr val="FF0000"/>
                </a:solidFill>
              </a:rPr>
              <a:t>จำเลยเป็นผู้กระทำความผิดนั้น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th-TH" b="1" dirty="0"/>
              <a:t> </a:t>
            </a:r>
            <a:r>
              <a:rPr lang="th-TH" b="1" dirty="0" smtClean="0"/>
              <a:t>          เมื่อมี</a:t>
            </a:r>
            <a:r>
              <a:rPr lang="th-TH" b="1" dirty="0" smtClean="0">
                <a:solidFill>
                  <a:srgbClr val="FF0000"/>
                </a:solidFill>
              </a:rPr>
              <a:t>ความสงสัยตามสมควร</a:t>
            </a:r>
            <a:r>
              <a:rPr lang="th-TH" b="1" dirty="0" smtClean="0"/>
              <a:t>ว่าจำเลยได้กระทำผิดหรือไม่ ให้ยกประโยชน์แห่งความสงสัยนั้นให้จำเลย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th-TH" b="1" dirty="0"/>
              <a:t> </a:t>
            </a:r>
            <a:r>
              <a:rPr lang="th-TH" b="1" dirty="0" smtClean="0"/>
              <a:t>   </a:t>
            </a:r>
            <a:endParaRPr lang="th-TH" b="1" dirty="0"/>
          </a:p>
        </p:txBody>
      </p:sp>
    </p:spTree>
    <p:extLst>
      <p:ext uri="{BB962C8B-B14F-4D97-AF65-F5344CB8AC3E}">
        <p14:creationId xmlns:p14="http://schemas.microsoft.com/office/powerpoint/2010/main" xmlns="" val="364589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/>
              <a:t>หลักการพิจารณาเหตุอันควรสงสัย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th-TH" b="1" dirty="0" smtClean="0"/>
              <a:t>          ๑. พิจารณาจากวิญญูชนทั่วไป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th-TH" b="1" dirty="0"/>
              <a:t> </a:t>
            </a:r>
            <a:r>
              <a:rPr lang="th-TH" b="1" dirty="0" smtClean="0"/>
              <a:t>         ๒. พิจารณาจากเหตุอันควรสงสัยตามสมควร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th-TH" b="1" dirty="0"/>
              <a:t> </a:t>
            </a:r>
            <a:r>
              <a:rPr lang="th-TH" b="1" dirty="0" smtClean="0"/>
              <a:t>         ๓. พิจารณาจากพยานหลักฐาน </a:t>
            </a:r>
            <a:endParaRPr lang="th-TH" b="1" dirty="0"/>
          </a:p>
        </p:txBody>
      </p:sp>
    </p:spTree>
    <p:extLst>
      <p:ext uri="{BB962C8B-B14F-4D97-AF65-F5344CB8AC3E}">
        <p14:creationId xmlns:p14="http://schemas.microsoft.com/office/powerpoint/2010/main" xmlns="" val="70616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/>
              <a:t>มาตรฐานการพิสูจน์ของจำเลย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th-TH" dirty="0" smtClean="0"/>
              <a:t>        </a:t>
            </a:r>
            <a:r>
              <a:rPr lang="th-TH" b="1" dirty="0" smtClean="0"/>
              <a:t>รัฐธรรมนูญฯ </a:t>
            </a:r>
            <a:r>
              <a:rPr lang="th-TH" dirty="0" smtClean="0"/>
              <a:t>สันนิษฐานว่า จำเลยเป็นผู้บริสุทธิ์จนกว่าศาลจะมีคำพิพากษาว่า จำเลยเป็นผู้กระทำความผิด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th-TH" dirty="0"/>
              <a:t> </a:t>
            </a:r>
            <a:r>
              <a:rPr lang="th-TH" dirty="0" smtClean="0"/>
              <a:t>        </a:t>
            </a:r>
            <a:r>
              <a:rPr lang="th-TH" b="1" dirty="0" smtClean="0"/>
              <a:t>ป.วิ.อาญาฯ มาตรา ๒๒๗ วรรคสอง </a:t>
            </a:r>
            <a:r>
              <a:rPr lang="th-TH" dirty="0" smtClean="0"/>
              <a:t>บัญญัติว่า เมื่อมีความสงสัยตามสมควรว่าจำเลยได้กระทำผิดหรือไม่ ให้ยกประโยชน์แห่งความสงสัยนั้นให้จำเลย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254852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  <p:pic>
        <p:nvPicPr>
          <p:cNvPr id="7" name="ตัวแทนรูปภาพ 6"/>
          <p:cNvPicPr>
            <a:picLocks noGrp="1" noChangeAspect="1"/>
          </p:cNvPicPr>
          <p:nvPr>
            <p:ph type="pic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4" r="64"/>
          <a:stretch>
            <a:fillRect/>
          </a:stretch>
        </p:blipFill>
        <p:spPr/>
      </p:pic>
      <p:sp>
        <p:nvSpPr>
          <p:cNvPr id="6" name="ตัวแทนข้อความ 5"/>
          <p:cNvSpPr>
            <a:spLocks noGrp="1"/>
          </p:cNvSpPr>
          <p:nvPr>
            <p:ph type="body" sz="half" idx="2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h-TH" sz="4000" b="1" dirty="0" smtClean="0"/>
              <a:t>  การชั่งน้ำหนักพยานหลักฐาน</a:t>
            </a:r>
            <a:endParaRPr lang="th-TH" sz="4000" b="1" dirty="0"/>
          </a:p>
        </p:txBody>
      </p:sp>
    </p:spTree>
    <p:extLst>
      <p:ext uri="{BB962C8B-B14F-4D97-AF65-F5344CB8AC3E}">
        <p14:creationId xmlns:p14="http://schemas.microsoft.com/office/powerpoint/2010/main" xmlns="" val="2064591360"/>
      </p:ext>
    </p:extLst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ชื่อเรื่อง 4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 smtClean="0"/>
              <a:t>การชั่งน้ำหนักพยานหลักฐาน</a:t>
            </a:r>
            <a:endParaRPr lang="th-TH" dirty="0"/>
          </a:p>
        </p:txBody>
      </p:sp>
      <p:sp>
        <p:nvSpPr>
          <p:cNvPr id="6" name="ตัวแทนเนื้อหา 5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         การชั่งน้ำหนักพยานเอกสาร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th-TH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        การชั่งน้ำหนักพยานบุคคล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th-TH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        การชั่งน้ำหนักพยานวัตถุ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th-TH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        การชั่งน้ำหนักพยานผู้เชี่ยวชาญ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th-T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67629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 smtClean="0"/>
              <a:t>การชั่งน้ำหนักพยานเอกสาร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th-TH" dirty="0" smtClean="0"/>
              <a:t>       </a:t>
            </a:r>
            <a:r>
              <a:rPr lang="th-TH" b="1" dirty="0" smtClean="0"/>
              <a:t>ความหมาย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th-TH" dirty="0">
                <a:solidFill>
                  <a:srgbClr val="002060"/>
                </a:solidFill>
              </a:rPr>
              <a:t> </a:t>
            </a:r>
            <a:r>
              <a:rPr lang="th-TH" dirty="0" smtClean="0">
                <a:solidFill>
                  <a:srgbClr val="002060"/>
                </a:solidFill>
              </a:rPr>
              <a:t>              </a:t>
            </a:r>
            <a:r>
              <a:rPr lang="th-TH" b="1" dirty="0" smtClean="0">
                <a:solidFill>
                  <a:schemeClr val="bg1"/>
                </a:solidFill>
              </a:rPr>
              <a:t>หมายถึง ข้อความใดๆที่คู่ความอ้างอิงเป็นพยาน ซึ่งอาจปรากฏในรูปของกระดาษ หรือวัตถุอื่นใดที่สื่อความหมายในทางภาษา</a:t>
            </a:r>
            <a:endParaRPr lang="th-TH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125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h-TH" b="1" dirty="0" smtClean="0"/>
              <a:t>การชั่งน้ำหนักพยานเอกสาร</a:t>
            </a:r>
            <a:endParaRPr lang="th-TH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pPr marL="0" indent="0">
              <a:lnSpc>
                <a:spcPct val="220000"/>
              </a:lnSpc>
              <a:buNone/>
            </a:pPr>
            <a:r>
              <a:rPr lang="th-TH" b="1" dirty="0" smtClean="0"/>
              <a:t>       </a:t>
            </a:r>
            <a:r>
              <a:rPr lang="th-TH" sz="4000" b="1" dirty="0" smtClean="0"/>
              <a:t>๑. เอกสารมหาชนหรือเอกสารที่ทำขึ้นในทางราชการหรือสำเนาเอกสารที่ทางราชการรับรองว่าถูกต้อง ( มีความเป็นกลาง, ผ่านการกลั่นกรอง )</a:t>
            </a:r>
          </a:p>
          <a:p>
            <a:pPr marL="0" indent="0">
              <a:lnSpc>
                <a:spcPct val="220000"/>
              </a:lnSpc>
              <a:buNone/>
            </a:pPr>
            <a:r>
              <a:rPr lang="th-TH" sz="4000" b="1" dirty="0"/>
              <a:t> </a:t>
            </a:r>
            <a:r>
              <a:rPr lang="th-TH" sz="4000" b="1" dirty="0" smtClean="0"/>
              <a:t>      ๒. เอกสารซึ่งบุคคลทำขึ้นตามหน้าที่การงานเป็นปกติธุระหรือเอกสารที่เป็นการบันทึกเหตุการณ์หรือข้อความของบุคคล ไม่ว่าจะทำโดยราชการหรือเอกชน </a:t>
            </a:r>
          </a:p>
          <a:p>
            <a:pPr marL="0" indent="0">
              <a:lnSpc>
                <a:spcPct val="220000"/>
              </a:lnSpc>
              <a:buNone/>
            </a:pPr>
            <a:r>
              <a:rPr lang="th-TH" sz="4000" b="1" dirty="0" smtClean="0"/>
              <a:t>( ใบคืนเช็ค , บันทึกเหตุการณ์ต่างๆในชีวิตประจำวันของบุคคล )</a:t>
            </a:r>
          </a:p>
          <a:p>
            <a:pPr marL="0" indent="0">
              <a:lnSpc>
                <a:spcPct val="220000"/>
              </a:lnSpc>
              <a:buNone/>
            </a:pPr>
            <a:r>
              <a:rPr lang="th-TH" sz="4000" b="1" dirty="0"/>
              <a:t> </a:t>
            </a:r>
            <a:r>
              <a:rPr lang="th-TH" sz="4000" b="1" dirty="0" smtClean="0"/>
              <a:t>      </a:t>
            </a:r>
            <a:endParaRPr lang="th-TH" sz="4000" b="1" dirty="0"/>
          </a:p>
        </p:txBody>
      </p:sp>
    </p:spTree>
    <p:extLst>
      <p:ext uri="{BB962C8B-B14F-4D97-AF65-F5344CB8AC3E}">
        <p14:creationId xmlns:p14="http://schemas.microsoft.com/office/powerpoint/2010/main" xmlns="" val="426739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h-TH" b="1" dirty="0" smtClean="0">
                <a:cs typeface="+mj-cs"/>
              </a:rPr>
              <a:t>การชั่งน้ำหนักพยานเอกสาร</a:t>
            </a:r>
            <a:endParaRPr lang="th-TH" b="1" dirty="0">
              <a:cs typeface="+mj-cs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th-TH" b="1" dirty="0" smtClean="0"/>
              <a:t>       ๓. เอกสาร</a:t>
            </a:r>
            <a:r>
              <a:rPr lang="th-TH" b="1" dirty="0"/>
              <a:t>ในสำนวนการสอบสวน </a:t>
            </a:r>
            <a:r>
              <a:rPr lang="th-TH" b="1" dirty="0" smtClean="0"/>
              <a:t>( ศาลเรียกสำนวนการสอบสวนจากอัยการมาประกอบการชั่งน้ำหนักได้ ป.วิ.อาญา มาตรา ๑๗๕ )</a:t>
            </a:r>
            <a:endParaRPr lang="th-TH" b="1" dirty="0"/>
          </a:p>
          <a:p>
            <a:pPr marL="0" indent="0">
              <a:lnSpc>
                <a:spcPct val="200000"/>
              </a:lnSpc>
              <a:buNone/>
            </a:pPr>
            <a:r>
              <a:rPr lang="th-TH" b="1" dirty="0"/>
              <a:t>       </a:t>
            </a:r>
            <a:r>
              <a:rPr lang="th-TH" b="1" dirty="0" smtClean="0"/>
              <a:t>๔. เอกสาร</a:t>
            </a:r>
            <a:r>
              <a:rPr lang="th-TH" b="1" dirty="0"/>
              <a:t>ที่มีข้อความแตกต่างจากคำเบิกความของพยาน</a:t>
            </a:r>
            <a:r>
              <a:rPr lang="th-TH" b="1" dirty="0" smtClean="0"/>
              <a:t>บุคคล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th-TH" b="1" dirty="0" smtClean="0"/>
              <a:t>( มีน้ำหนักมั่นคงหากทำขึ้นก่อนเกิดข้อพิพาท )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th-TH" b="1" dirty="0" smtClean="0"/>
              <a:t>       ๕. เอกสารที่ทำขึ้นระหว่างคู่กรณีซึ่งมีผลประโยชน์ขัดกัน</a:t>
            </a:r>
            <a:endParaRPr lang="th-TH" b="1" dirty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282348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 smtClean="0"/>
              <a:t>พยานบุคคล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r>
              <a:rPr lang="th-TH" dirty="0" smtClean="0"/>
              <a:t>      </a:t>
            </a:r>
            <a:r>
              <a:rPr lang="th-TH" b="1" dirty="0" smtClean="0">
                <a:solidFill>
                  <a:schemeClr val="bg1"/>
                </a:solidFill>
              </a:rPr>
              <a:t>หลักการสำคัญ </a:t>
            </a:r>
            <a:r>
              <a:rPr lang="th-TH" b="1" dirty="0" smtClean="0"/>
              <a:t>( ป.วิ.อาญา มาตรา ๙๕ )</a:t>
            </a:r>
          </a:p>
          <a:p>
            <a:pPr>
              <a:lnSpc>
                <a:spcPct val="200000"/>
              </a:lnSpc>
              <a:buNone/>
            </a:pPr>
            <a:r>
              <a:rPr lang="th-TH" dirty="0" smtClean="0"/>
              <a:t>               </a:t>
            </a:r>
            <a:r>
              <a:rPr lang="th-TH" b="1" dirty="0" smtClean="0"/>
              <a:t>๑.เป็นผู้ที่ได้รู้ ได้ยิน หรือได้เห็นข้อเท็จจริงด้วยตนเอง</a:t>
            </a:r>
          </a:p>
          <a:p>
            <a:pPr>
              <a:lnSpc>
                <a:spcPct val="200000"/>
              </a:lnSpc>
              <a:buNone/>
            </a:pPr>
            <a:r>
              <a:rPr lang="th-TH" b="1" dirty="0" smtClean="0"/>
              <a:t>            ๒. สามารถเข้าใจและตอบคำถามได้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/>
              <a:t>มาตรฐานการพิสูจน์</a:t>
            </a:r>
            <a:endParaRPr lang="th-TH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th-TH" b="1" dirty="0" smtClean="0"/>
              <a:t>  ความหมาย ( ศ.โสภณ รัตนากร ) 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th-TH" b="1" dirty="0"/>
              <a:t> </a:t>
            </a:r>
            <a:r>
              <a:rPr lang="th-TH" b="1" dirty="0" smtClean="0"/>
              <a:t>        มาตรฐานการพิสูจน์ หมายถึง ระดับของความน่าเป็นไปได้ ซึ่งใช้ในการพิสูจน์ว่า ข้อเท็จจริงอย่างใดอย่างหนึ่งเป็นความจริงหรือไม่ </a:t>
            </a:r>
            <a:endParaRPr lang="th-TH" b="1" dirty="0"/>
          </a:p>
        </p:txBody>
      </p:sp>
    </p:spTree>
    <p:extLst>
      <p:ext uri="{BB962C8B-B14F-4D97-AF65-F5344CB8AC3E}">
        <p14:creationId xmlns:p14="http://schemas.microsoft.com/office/powerpoint/2010/main" xmlns="" val="99151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 smtClean="0"/>
              <a:t>ป.วิ.อาญา มาตรา ๒๒๖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  <a:buNone/>
            </a:pPr>
            <a:r>
              <a:rPr lang="th-TH" dirty="0" smtClean="0"/>
              <a:t>             “</a:t>
            </a:r>
            <a:r>
              <a:rPr lang="th-TH" b="1" dirty="0" smtClean="0"/>
              <a:t>พยานวัตถุ พยานเอกสารหรือพยานบุคคลซึ่งน่าจะพิสูจน์ได้ว่า จำเลยมีผิดหรือบริสุทธิ์ให้อ้างเป็นพยานหลักฐานได้ แต่ต้องเป็นพยานชนิดที่มิได้เกิดขึ้นจากการจูงใจ มีคำมั่นสัญญา ขู่เข็ญ หลอกลวงหรือเกิดขึ้นโดยมิชอบประการอื่นและ</a:t>
            </a:r>
            <a:r>
              <a:rPr lang="th-TH" b="1" dirty="0" smtClean="0">
                <a:solidFill>
                  <a:schemeClr val="tx2"/>
                </a:solidFill>
              </a:rPr>
              <a:t>ให้สืบตามบทบัญญัติแห่งประมวลกฎหมายนี้หรือกฎหมายอื่นอันว่าด้วยการสืบพยาน” </a:t>
            </a:r>
            <a:endParaRPr lang="th-TH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 smtClean="0"/>
              <a:t>กระบวนการในการรับรู้หรือจิตวิทยาพยาน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  <a:buNone/>
            </a:pPr>
            <a:r>
              <a:rPr lang="th-TH" dirty="0" smtClean="0"/>
              <a:t>       </a:t>
            </a:r>
            <a:r>
              <a:rPr lang="th-TH" b="1" dirty="0" smtClean="0"/>
              <a:t>ความหมาย</a:t>
            </a:r>
          </a:p>
          <a:p>
            <a:pPr>
              <a:lnSpc>
                <a:spcPct val="200000"/>
              </a:lnSpc>
              <a:buNone/>
            </a:pPr>
            <a:r>
              <a:rPr lang="th-TH" dirty="0" smtClean="0"/>
              <a:t>                 </a:t>
            </a:r>
            <a:r>
              <a:rPr lang="th-TH" b="1" dirty="0" smtClean="0"/>
              <a:t>หมายถึง ลำดับอาการของจิตใจหรือ สาระสำคัญแห่งจิตใจในการรู้เห็นเป็นพยาน หรือขั้นตอนในการรับรู้ข้อเท็จจริงของพยานบุคคล ซึ่งมีความสลับซับซ้อนทั้งที่เกิดจากตัวพยานเองหรือจากสภาพแวดล้อม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 smtClean="0"/>
              <a:t>ปัจจัยเกี่ยวกับตัวพยาน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200000"/>
              </a:lnSpc>
              <a:buNone/>
            </a:pPr>
            <a:r>
              <a:rPr lang="th-TH" b="1" dirty="0" smtClean="0"/>
              <a:t>            สภาพร่างกาย </a:t>
            </a:r>
          </a:p>
          <a:p>
            <a:pPr>
              <a:lnSpc>
                <a:spcPct val="200000"/>
              </a:lnSpc>
              <a:buNone/>
            </a:pPr>
            <a:r>
              <a:rPr lang="th-TH" b="1" dirty="0" smtClean="0"/>
              <a:t>            สภาพจิตใจ</a:t>
            </a:r>
          </a:p>
          <a:p>
            <a:pPr>
              <a:lnSpc>
                <a:spcPct val="200000"/>
              </a:lnSpc>
              <a:buNone/>
            </a:pPr>
            <a:r>
              <a:rPr lang="th-TH" b="1" dirty="0" smtClean="0"/>
              <a:t>            </a:t>
            </a:r>
          </a:p>
          <a:p>
            <a:pPr>
              <a:buNone/>
            </a:pPr>
            <a:r>
              <a:rPr lang="th-TH" dirty="0" smtClean="0"/>
              <a:t>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 smtClean="0"/>
              <a:t>การชั่งน้ำหนักพยานบุคคล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th-TH" dirty="0" smtClean="0"/>
              <a:t>          </a:t>
            </a:r>
            <a:r>
              <a:rPr lang="th-TH" b="1" dirty="0" smtClean="0"/>
              <a:t>การรับรู้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th-TH" b="1" dirty="0"/>
              <a:t> </a:t>
            </a:r>
            <a:r>
              <a:rPr lang="th-TH" b="1" dirty="0" smtClean="0"/>
              <a:t>       การจดจำ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th-TH" b="1" dirty="0"/>
              <a:t> </a:t>
            </a:r>
            <a:r>
              <a:rPr lang="th-TH" b="1" dirty="0" smtClean="0"/>
              <a:t>       การถ่ายทอด</a:t>
            </a:r>
            <a:endParaRPr lang="th-TH" b="1" dirty="0"/>
          </a:p>
        </p:txBody>
      </p:sp>
    </p:spTree>
    <p:extLst>
      <p:ext uri="{BB962C8B-B14F-4D97-AF65-F5344CB8AC3E}">
        <p14:creationId xmlns:p14="http://schemas.microsoft.com/office/powerpoint/2010/main" xmlns="" val="8604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 smtClean="0"/>
              <a:t>การรับรู้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  <a:buNone/>
            </a:pPr>
            <a:r>
              <a:rPr lang="th-TH" dirty="0" smtClean="0"/>
              <a:t>                  </a:t>
            </a:r>
            <a:r>
              <a:rPr lang="th-TH" b="1" dirty="0" smtClean="0">
                <a:solidFill>
                  <a:srgbClr val="FFFF00"/>
                </a:solidFill>
              </a:rPr>
              <a:t>การได้เห็น   </a:t>
            </a:r>
          </a:p>
          <a:p>
            <a:pPr>
              <a:lnSpc>
                <a:spcPct val="200000"/>
              </a:lnSpc>
              <a:buNone/>
            </a:pPr>
            <a:r>
              <a:rPr lang="th-TH" b="1" dirty="0" smtClean="0">
                <a:solidFill>
                  <a:srgbClr val="FFFF00"/>
                </a:solidFill>
              </a:rPr>
              <a:t>               การได้ยิน   </a:t>
            </a:r>
          </a:p>
          <a:p>
            <a:pPr>
              <a:lnSpc>
                <a:spcPct val="200000"/>
              </a:lnSpc>
              <a:buNone/>
            </a:pPr>
            <a:r>
              <a:rPr lang="th-TH" b="1" dirty="0" smtClean="0">
                <a:solidFill>
                  <a:srgbClr val="FFFF00"/>
                </a:solidFill>
              </a:rPr>
              <a:t>               การได้กลิ่น  </a:t>
            </a:r>
          </a:p>
          <a:p>
            <a:pPr>
              <a:lnSpc>
                <a:spcPct val="200000"/>
              </a:lnSpc>
              <a:buNone/>
            </a:pPr>
            <a:r>
              <a:rPr lang="th-TH" b="1" dirty="0" smtClean="0">
                <a:solidFill>
                  <a:srgbClr val="FFFF00"/>
                </a:solidFill>
              </a:rPr>
              <a:t>               การรู้รส </a:t>
            </a:r>
          </a:p>
          <a:p>
            <a:pPr>
              <a:lnSpc>
                <a:spcPct val="200000"/>
              </a:lnSpc>
              <a:buNone/>
            </a:pPr>
            <a:r>
              <a:rPr lang="th-TH" b="1" dirty="0" smtClean="0">
                <a:solidFill>
                  <a:srgbClr val="FFFF00"/>
                </a:solidFill>
              </a:rPr>
              <a:t>               การสัมผัส</a:t>
            </a:r>
            <a:endParaRPr lang="th-TH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 smtClean="0"/>
              <a:t>การจดจำ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200000"/>
              </a:lnSpc>
              <a:buNone/>
            </a:pPr>
            <a:r>
              <a:rPr lang="th-TH" dirty="0" smtClean="0"/>
              <a:t>            ๑. </a:t>
            </a:r>
            <a:r>
              <a:rPr lang="th-TH" b="1" dirty="0" smtClean="0"/>
              <a:t>จดจำเหตุการณ์ที่พบเห็น </a:t>
            </a:r>
          </a:p>
          <a:p>
            <a:pPr>
              <a:lnSpc>
                <a:spcPct val="200000"/>
              </a:lnSpc>
              <a:buNone/>
            </a:pPr>
            <a:r>
              <a:rPr lang="th-TH" b="1" dirty="0" smtClean="0"/>
              <a:t>           ๒. สามารถระลึกเหตุการณ์นั้นขึ้นมาได้ในภายหลัง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h-TH" b="1" dirty="0" smtClean="0"/>
              <a:t>การถ่ายทอด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  <a:buNone/>
            </a:pPr>
            <a:r>
              <a:rPr lang="th-TH" dirty="0" smtClean="0"/>
              <a:t>                </a:t>
            </a:r>
            <a:r>
              <a:rPr lang="th-TH" b="1" dirty="0" smtClean="0">
                <a:solidFill>
                  <a:srgbClr val="FFFF00"/>
                </a:solidFill>
              </a:rPr>
              <a:t>ปัจจัยภายใน </a:t>
            </a:r>
            <a:r>
              <a:rPr lang="th-TH" b="1" dirty="0" smtClean="0"/>
              <a:t>เช่น สภาพร่างกาย</a:t>
            </a:r>
          </a:p>
          <a:p>
            <a:pPr>
              <a:lnSpc>
                <a:spcPct val="200000"/>
              </a:lnSpc>
              <a:buNone/>
            </a:pPr>
            <a:r>
              <a:rPr lang="th-TH" b="1" dirty="0" smtClean="0"/>
              <a:t>             </a:t>
            </a:r>
            <a:r>
              <a:rPr lang="th-TH" b="1" dirty="0" smtClean="0">
                <a:solidFill>
                  <a:srgbClr val="FFFF00"/>
                </a:solidFill>
              </a:rPr>
              <a:t>ปัจจัยภายนอก  </a:t>
            </a:r>
            <a:r>
              <a:rPr lang="th-TH" b="1" dirty="0" smtClean="0"/>
              <a:t>เช่น ความสามารถในการซักถามพยาน อคติ</a:t>
            </a:r>
          </a:p>
          <a:p>
            <a:pPr>
              <a:lnSpc>
                <a:spcPct val="200000"/>
              </a:lnSpc>
              <a:buNone/>
            </a:pPr>
            <a:r>
              <a:rPr lang="th-TH" b="1" dirty="0" smtClean="0"/>
              <a:t>สีหน้า  ท่วงท่า  น้ำเสียงขณะเบิกความ </a:t>
            </a:r>
          </a:p>
          <a:p>
            <a:pPr>
              <a:lnSpc>
                <a:spcPct val="200000"/>
              </a:lnSpc>
              <a:buNone/>
            </a:pPr>
            <a:r>
              <a:rPr lang="th-TH" b="1" dirty="0" smtClean="0"/>
              <a:t>                 </a:t>
            </a:r>
          </a:p>
          <a:p>
            <a:pPr>
              <a:buNone/>
            </a:pPr>
            <a:r>
              <a:rPr lang="th-TH" dirty="0" smtClean="0"/>
              <a:t>               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 smtClean="0"/>
              <a:t>อคติ ๔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200000"/>
              </a:lnSpc>
              <a:buNone/>
            </a:pPr>
            <a:r>
              <a:rPr lang="th-TH" dirty="0" smtClean="0"/>
              <a:t>              </a:t>
            </a:r>
            <a:r>
              <a:rPr lang="th-TH" b="1" dirty="0" smtClean="0">
                <a:solidFill>
                  <a:srgbClr val="FFFF00"/>
                </a:solidFill>
              </a:rPr>
              <a:t>ฉันทาคติ</a:t>
            </a:r>
            <a:r>
              <a:rPr lang="th-TH" b="1" dirty="0" smtClean="0"/>
              <a:t>   ลำเอียงเพราะความรักใคร่</a:t>
            </a:r>
          </a:p>
          <a:p>
            <a:pPr>
              <a:lnSpc>
                <a:spcPct val="200000"/>
              </a:lnSpc>
              <a:buNone/>
            </a:pPr>
            <a:r>
              <a:rPr lang="th-TH" b="1" dirty="0" smtClean="0"/>
              <a:t>            </a:t>
            </a:r>
            <a:r>
              <a:rPr lang="th-TH" b="1" dirty="0" smtClean="0">
                <a:solidFill>
                  <a:srgbClr val="FFFF00"/>
                </a:solidFill>
              </a:rPr>
              <a:t>โทสาคติ</a:t>
            </a:r>
            <a:r>
              <a:rPr lang="th-TH" b="1" dirty="0" smtClean="0"/>
              <a:t>   ลำเอียงเพราะความโกรธแค้น</a:t>
            </a:r>
          </a:p>
          <a:p>
            <a:pPr>
              <a:lnSpc>
                <a:spcPct val="200000"/>
              </a:lnSpc>
              <a:buNone/>
            </a:pPr>
            <a:r>
              <a:rPr lang="th-TH" b="1" dirty="0" smtClean="0"/>
              <a:t>            </a:t>
            </a:r>
            <a:r>
              <a:rPr lang="th-TH" b="1" dirty="0" smtClean="0">
                <a:solidFill>
                  <a:srgbClr val="FFFF00"/>
                </a:solidFill>
              </a:rPr>
              <a:t>โมหาคติ</a:t>
            </a:r>
            <a:r>
              <a:rPr lang="th-TH" b="1" dirty="0" smtClean="0"/>
              <a:t>    ลำเอียงเพราะความไม่รู้</a:t>
            </a:r>
          </a:p>
          <a:p>
            <a:pPr>
              <a:lnSpc>
                <a:spcPct val="200000"/>
              </a:lnSpc>
              <a:buNone/>
            </a:pPr>
            <a:r>
              <a:rPr lang="th-TH" b="1" dirty="0" smtClean="0"/>
              <a:t>            </a:t>
            </a:r>
            <a:r>
              <a:rPr lang="th-TH" b="1" dirty="0" smtClean="0">
                <a:solidFill>
                  <a:srgbClr val="FFFF00"/>
                </a:solidFill>
              </a:rPr>
              <a:t>ภยาคติ</a:t>
            </a:r>
            <a:r>
              <a:rPr lang="th-TH" b="1" dirty="0" smtClean="0"/>
              <a:t>     ลำเอียงเพราะความกลัว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 smtClean="0"/>
              <a:t>ป.วิ.อาญา มาตรา ๒๒๗/๑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h-TH" dirty="0" smtClean="0"/>
              <a:t>             </a:t>
            </a:r>
            <a:r>
              <a:rPr lang="th-TH" b="1" dirty="0" smtClean="0"/>
              <a:t>ในการวินิจฉัยชั่งน้ำหนักพยานบอกเล่า พยานซัดทอด พยานที่จำเลยไม่มีโอกาสถามค้าน หรือพยานหลักฐานที่มีข้อบกพร่องประการอื่นอันอาจกระทบถึงความน่าเชื่อถือของพยานหลักฐานนั้น </a:t>
            </a:r>
            <a:r>
              <a:rPr lang="th-TH" b="1" dirty="0" smtClean="0">
                <a:solidFill>
                  <a:srgbClr val="FFFF00"/>
                </a:solidFill>
              </a:rPr>
              <a:t>ศาลจะต้องกระทำด้วยความระมัดระวัง </a:t>
            </a:r>
            <a:r>
              <a:rPr lang="th-TH" b="1" dirty="0" smtClean="0"/>
              <a:t>และไม่ควรเชื่อพยานหลักฐานนั้นโดยลำพังเพื่อลงโทษจำเลย </a:t>
            </a:r>
            <a:r>
              <a:rPr lang="th-TH" b="1" dirty="0" smtClean="0">
                <a:solidFill>
                  <a:srgbClr val="FFFF00"/>
                </a:solidFill>
              </a:rPr>
              <a:t>เว้นแต่ </a:t>
            </a:r>
            <a:r>
              <a:rPr lang="th-TH" b="1" dirty="0" smtClean="0"/>
              <a:t>จะมีเหตุผลอันหนักแน่น มีพฤติการณ์พิเศษแห่งคดี หรือมีพยานหลักฐานประกอบอื่นมาสนับสนุน</a:t>
            </a:r>
            <a:endParaRPr lang="th-TH" b="1" dirty="0"/>
          </a:p>
        </p:txBody>
      </p:sp>
    </p:spTree>
    <p:extLst>
      <p:ext uri="{BB962C8B-B14F-4D97-AF65-F5344CB8AC3E}">
        <p14:creationId xmlns:p14="http://schemas.microsoft.com/office/powerpoint/2010/main" xmlns="" val="318652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 smtClean="0"/>
              <a:t>ป.วิ.อาญา มาตรา ๒๒๗/๑ วรรคสอง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th-TH" dirty="0" smtClean="0"/>
              <a:t>          </a:t>
            </a:r>
            <a:r>
              <a:rPr lang="th-TH" b="1" dirty="0" smtClean="0"/>
              <a:t>พยานหลักฐานประกอบตามวรรคหนึ่ง หมายถึง พยานหลักฐานอื่นที่รับฟังได้ และมีแหล่งที่มา</a:t>
            </a:r>
            <a:r>
              <a:rPr lang="th-TH" b="1" dirty="0" smtClean="0">
                <a:solidFill>
                  <a:srgbClr val="FFFF00"/>
                </a:solidFill>
              </a:rPr>
              <a:t>เป็นอิสระต่างหากจากพยานหลักฐานที่ต้องการพยานหลักฐานประกอบนั้น </a:t>
            </a:r>
            <a:r>
              <a:rPr lang="th-TH" b="1" dirty="0" smtClean="0"/>
              <a:t>ทั้งจะต้องมีคุณค่าเชิงพิสูจน์ที่สามารถสนับสนุนให้พยานหลักฐานอื่นที่ไปประกอบมีความน่าเชื่อถือมากขึ้นด้วย</a:t>
            </a:r>
            <a:endParaRPr lang="th-TH" b="1" dirty="0"/>
          </a:p>
        </p:txBody>
      </p:sp>
    </p:spTree>
    <p:extLst>
      <p:ext uri="{BB962C8B-B14F-4D97-AF65-F5344CB8AC3E}">
        <p14:creationId xmlns:p14="http://schemas.microsoft.com/office/powerpoint/2010/main" xmlns="" val="374708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  </a:t>
            </a:r>
            <a:endParaRPr lang="th-TH" i="1" dirty="0"/>
          </a:p>
        </p:txBody>
      </p:sp>
      <p:pic>
        <p:nvPicPr>
          <p:cNvPr id="7" name="ตัวแทนรูปภาพ 6"/>
          <p:cNvPicPr>
            <a:picLocks noGrp="1" noChangeAspect="1"/>
          </p:cNvPicPr>
          <p:nvPr>
            <p:ph type="pic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6" name="ตัวแทนข้อความ 5"/>
          <p:cNvSpPr>
            <a:spLocks noGrp="1"/>
          </p:cNvSpPr>
          <p:nvPr>
            <p:ph type="body" sz="half" idx="2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sz="4000" b="1" dirty="0" smtClean="0"/>
              <a:t>   ระดับของมาตรฐานการพิสูจน์</a:t>
            </a:r>
            <a:endParaRPr lang="th-TH" sz="4000" b="1" dirty="0"/>
          </a:p>
        </p:txBody>
      </p:sp>
    </p:spTree>
    <p:extLst>
      <p:ext uri="{BB962C8B-B14F-4D97-AF65-F5344CB8AC3E}">
        <p14:creationId xmlns:p14="http://schemas.microsoft.com/office/powerpoint/2010/main" xmlns="" val="778448743"/>
      </p:ext>
    </p:extLst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h-TH" dirty="0" smtClean="0"/>
              <a:t>แนวคำวินิจฉัยศาลฎีกา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h-TH" dirty="0" smtClean="0"/>
              <a:t>      </a:t>
            </a:r>
            <a:r>
              <a:rPr lang="th-TH" b="1" dirty="0" smtClean="0"/>
              <a:t>ฎ.๔๓๑๔/๒๕๔๔ โจทก์มีแต่คำรับสารภาพชั้นสอบสวนของจำเลย บันทึกการนำชี้ที่เกิดเหตุประกอบคำรับสารภาพ โดยมีพนักงานสอบสวนมาเบิกความประกอบ </a:t>
            </a:r>
            <a:r>
              <a:rPr lang="th-TH" b="1" dirty="0" smtClean="0">
                <a:solidFill>
                  <a:srgbClr val="FFFF00"/>
                </a:solidFill>
              </a:rPr>
              <a:t>ซึ่งถือเป็นส่วนหนึ่งของคำรับสารภาพชั้นสอบสวนเท่านั้น </a:t>
            </a:r>
            <a:r>
              <a:rPr lang="th-TH" b="1" dirty="0" smtClean="0"/>
              <a:t>ทั้งจำเลยให้การปฏิเสธในชั้นพิจารณาว่า คำรับสารภาพมิได้เป็นไปด้วยความสมัครใจ และมิได้นำชี้ที่เกิดเหตุแต่อย่างใด ดังนั้นการจะนำคำรับสารภาพและนำชี้ที่เกิดเหตุชั้นสอบสวนของจำเลยมาฟังลงโทษจำเลย โจทก์ต้องมีพยานประกอบมาสืบให้เห็นว่า จำเลยกระทำความผิดจริง ทั้งพยานประกอบต้องมิใช่คำของพนักงานสอบสอบสวน</a:t>
            </a:r>
            <a:endParaRPr lang="th-TH" b="1" dirty="0"/>
          </a:p>
        </p:txBody>
      </p:sp>
    </p:spTree>
    <p:extLst>
      <p:ext uri="{BB962C8B-B14F-4D97-AF65-F5344CB8AC3E}">
        <p14:creationId xmlns:p14="http://schemas.microsoft.com/office/powerpoint/2010/main" xmlns="" val="67488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None/>
            </a:pPr>
            <a:r>
              <a:rPr lang="th-TH" dirty="0" smtClean="0"/>
              <a:t>         </a:t>
            </a:r>
            <a:r>
              <a:rPr lang="th-TH" b="1" dirty="0" smtClean="0"/>
              <a:t>โจทก์มีผู้เสียหายเป็นประจักษ์พยานเพยงคนเดียว และไม่ได้ตัวมาเบิกความ คงมีแต่คำให้การชั้นสอบสวนของผู้เสียหาย บันทึกการชี้ตัวผู้ต้องหาและภาพถ่ายการชี้ตัวผู้ต้องหาที่ผู้เสียหายเป็นผู้ชี้เป็นพยานต่อศาลว่า ผู้เสียหายจำจำเลยได้ว่าเป็นคนร้าย แต่พยานหลักฐานโจทก์ดังกล่าวเป็นพยานชั้นสอง มิได้ทำต่อหน้าศาล </a:t>
            </a:r>
            <a:r>
              <a:rPr lang="th-TH" b="1" dirty="0" smtClean="0">
                <a:solidFill>
                  <a:srgbClr val="FFFF00"/>
                </a:solidFill>
              </a:rPr>
              <a:t>จำเลยไม่มีโอกาสซักค้านเพื่อให้ข้อเท็จจริงเป็นที่กระจ่างชัดแก่ศาลได้</a:t>
            </a:r>
            <a:r>
              <a:rPr lang="th-TH" b="1" dirty="0" smtClean="0">
                <a:solidFill>
                  <a:srgbClr val="FFC000"/>
                </a:solidFill>
              </a:rPr>
              <a:t> </a:t>
            </a:r>
            <a:r>
              <a:rPr lang="th-TH" b="1" dirty="0" smtClean="0"/>
              <a:t>พยานที่เหลือคงมีเพียงคำให้การรับสารภาพของจำเลยในชั้นสอบสวนและในชั้นแจ้งข้อหา บันทึกการนำชี้ที่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rmAutofit fontScale="90000"/>
          </a:bodyPr>
          <a:lstStyle/>
          <a:p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th-TH" b="1" dirty="0" smtClean="0"/>
              <a:t>    ที่เกิดเหตุประกอบคำรับสารภาพ และภาพถ่ายผู้ต้องหานำชี้ที่เกิดเหตุประกอบคำรับสารภาพ เมื่อจำเลยนำสืบต่อสู้ว่าให้การรับสารภาพดังกล่าวเพราะถูกขู่บังคับและทำร้ายร่างกาย แม้โจทก์จะมีพนักงานสอบสวนผู้ดำเนินการตามเอกสารและภาพถ่ายดังกล่าวมาเป็นพยานประกอบ พยานหลักฐานโจทก์ก็ยังไม่มีน้ำหนักเพียงพอให้รับฟังว่า จำเลยเป็นคนร้ายที่ใช้อาวุธปืนจี้ชิงทรัพย์ผู้เสียหาย ( ฎ.๓๗๗๙/๒๕๓๖ )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h-TH" b="1" dirty="0" smtClean="0"/>
              <a:t>การชั่งน้ำหนักพยานวัตถุ</a:t>
            </a:r>
            <a:endParaRPr lang="th-TH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th-TH" dirty="0" smtClean="0"/>
              <a:t>        </a:t>
            </a:r>
            <a:r>
              <a:rPr lang="th-TH" b="1" dirty="0" smtClean="0"/>
              <a:t>เป็นพยานที่สามารถสื่อความหมายให้ศาลรับรู้โดยตรง ด้วยการตรวจดูวัตถุสิ่งของนั้นๆ  เช่น อาวุธปืน  ปลอกกระสุนปืน       </a:t>
            </a:r>
            <a:r>
              <a:rPr lang="th-TH" b="1" dirty="0" err="1" smtClean="0"/>
              <a:t>ยาเสพติด</a:t>
            </a:r>
            <a:r>
              <a:rPr lang="th-TH" b="1" dirty="0" smtClean="0"/>
              <a:t>  เส้นผม   เส้นขน  ลายนิ้วมือ ฯลฯ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th-TH" b="1" dirty="0" smtClean="0"/>
              <a:t>         </a:t>
            </a:r>
            <a:endParaRPr lang="th-TH" b="1" dirty="0"/>
          </a:p>
        </p:txBody>
      </p:sp>
    </p:spTree>
    <p:extLst>
      <p:ext uri="{BB962C8B-B14F-4D97-AF65-F5344CB8AC3E}">
        <p14:creationId xmlns:p14="http://schemas.microsoft.com/office/powerpoint/2010/main" xmlns="" val="384272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 smtClean="0"/>
              <a:t>การวินิจฉัยพยานวัตถุ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th-TH" dirty="0" smtClean="0"/>
              <a:t>        </a:t>
            </a:r>
            <a:r>
              <a:rPr lang="th-TH" b="1" dirty="0" smtClean="0"/>
              <a:t>ในการวินิจฉัยชั่งน้ำหนักพยานวัตถุของศาล ศาลยังต้องวินิจฉัยชั่งน้ำหนักประกอบคำเบิกความของพยานบุคคลที่รู้เห็น หรือเกี่ยวข้องกับวัตถุพยานนั้นๆ </a:t>
            </a:r>
          </a:p>
          <a:p>
            <a:pPr>
              <a:lnSpc>
                <a:spcPct val="150000"/>
              </a:lnSpc>
              <a:buNone/>
            </a:pPr>
            <a:r>
              <a:rPr lang="th-TH" b="1" dirty="0" smtClean="0"/>
              <a:t>             ๑.ต้องเชื่อมโยงกับพยานในส่วนอื่นอย่างมีเหตุผล </a:t>
            </a:r>
          </a:p>
          <a:p>
            <a:pPr>
              <a:lnSpc>
                <a:spcPct val="150000"/>
              </a:lnSpc>
              <a:buNone/>
            </a:pPr>
            <a:r>
              <a:rPr lang="th-TH" b="1" dirty="0" smtClean="0"/>
              <a:t>             ๒.สอดคล้องกับความเห็นเชิงวิชาการของผู้เชี่ยวชาญที่ตรวจพิสูจน์วัตถุพยาน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ชื่อเรื่อง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 smtClean="0"/>
              <a:t>พยานวัตถุ</a:t>
            </a:r>
            <a:endParaRPr lang="th-TH" dirty="0"/>
          </a:p>
        </p:txBody>
      </p:sp>
      <p:pic>
        <p:nvPicPr>
          <p:cNvPr id="7" name="ตัวแทนเนื้อหา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1412776"/>
            <a:ext cx="8208912" cy="4824536"/>
          </a:xfrm>
        </p:spPr>
      </p:pic>
    </p:spTree>
    <p:extLst>
      <p:ext uri="{BB962C8B-B14F-4D97-AF65-F5344CB8AC3E}">
        <p14:creationId xmlns:p14="http://schemas.microsoft.com/office/powerpoint/2010/main" xmlns="" val="76833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6409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h-TH" b="1" dirty="0" smtClean="0"/>
              <a:t>พยานวัตถุ</a:t>
            </a:r>
            <a:endParaRPr lang="th-TH" b="1" dirty="0"/>
          </a:p>
        </p:txBody>
      </p:sp>
      <p:pic>
        <p:nvPicPr>
          <p:cNvPr id="4" name="ตัวแทนเนื้อหา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38512" y="2939256"/>
            <a:ext cx="2466975" cy="1847850"/>
          </a:xfrm>
        </p:spPr>
      </p:pic>
    </p:spTree>
    <p:extLst>
      <p:ext uri="{BB962C8B-B14F-4D97-AF65-F5344CB8AC3E}">
        <p14:creationId xmlns:p14="http://schemas.microsoft.com/office/powerpoint/2010/main" xmlns="" val="211097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h-TH" b="1" dirty="0" smtClean="0"/>
              <a:t>พยานวัตถุ</a:t>
            </a:r>
            <a:endParaRPr lang="th-TH" b="1" dirty="0"/>
          </a:p>
        </p:txBody>
      </p:sp>
      <p:pic>
        <p:nvPicPr>
          <p:cNvPr id="6" name="ตัวแทนเนื้อหา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57562" y="2924969"/>
            <a:ext cx="2428875" cy="1876425"/>
          </a:xfrm>
        </p:spPr>
      </p:pic>
    </p:spTree>
    <p:extLst>
      <p:ext uri="{BB962C8B-B14F-4D97-AF65-F5344CB8AC3E}">
        <p14:creationId xmlns:p14="http://schemas.microsoft.com/office/powerpoint/2010/main" xmlns="" val="100141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>
              <a:lnSpc>
                <a:spcPct val="200000"/>
              </a:lnSpc>
              <a:buNone/>
            </a:pPr>
            <a:r>
              <a:rPr lang="th-TH" dirty="0" smtClean="0"/>
              <a:t>     </a:t>
            </a:r>
            <a:r>
              <a:rPr lang="th-TH" b="1" dirty="0" smtClean="0"/>
              <a:t>ฎ.๗๑๕๕/๒๕๓๙   แถบบันทึกเสียงเป็นพยานวัตถุ ไม่มีกฎหมายบังคับให้ต้องถอดข้อความหรือต้องนำเข้าถามค้านพยานอีกฝ่ายหนึ่งเพื่อให้ได้ข้อเท็จจริงว่า พยานได้กล่าวถ้อยคำเช่นที่บันทึกในแถบบันทึกเสียงไม่ </a:t>
            </a:r>
            <a:r>
              <a:rPr lang="th-TH" b="1" dirty="0" smtClean="0">
                <a:solidFill>
                  <a:srgbClr val="FFFF00"/>
                </a:solidFill>
              </a:rPr>
              <a:t>แต่การที่จะให้ศาลรับฟังข้อเท็จจริงที่จำเลยประสงค์จะนำสืบ </a:t>
            </a:r>
            <a:r>
              <a:rPr lang="th-TH" b="1" dirty="0" smtClean="0"/>
              <a:t>ต้องถามค้านพยานโจทก์โดยเปิดเสียงเพื่อให้พยานโจทก์ที่จำเลยอ้างว่าได้บันทึกเสียงไว้รับรองหรือปฏิเสธเสียงนั้นว่ามีอยู่จริงหรือไม่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200000"/>
              </a:lnSpc>
              <a:buNone/>
            </a:pPr>
            <a:r>
              <a:rPr lang="th-TH" b="1" dirty="0" smtClean="0"/>
              <a:t>    การที่จำเลยส่งประกอบคำเบิกความของพยานจำเลยและเมื่อเปิดฟังแถบบันทึกเสียงนั้นจะมีข้อความตรงกับคำถอดข้อความจากแถบบันทึกเสียง ก็ยังไม่พอฟังยุติได้ เพราะการบันทึกเสียงในแถบบันทึกเสียงอาจมีการตัดต่อหรือดัดแปลงลอกเลียนเสียงได้ไม่ยากนัก 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/>
              <a:t>ระดับของมาตรฐานการพิสูจน์</a:t>
            </a:r>
            <a:endParaRPr lang="th-TH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h-TH" b="1" dirty="0" smtClean="0"/>
              <a:t>     ๑. การพิสูจน์ให้เห็นถึงเหตุอันมีพยานหลักฐานเพียงพอ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h-TH" b="1" dirty="0"/>
              <a:t> </a:t>
            </a:r>
            <a:r>
              <a:rPr lang="th-TH" b="1" dirty="0" smtClean="0"/>
              <a:t>    ๒. การพิสูจน์ให้เห็นถึงมูลคดี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h-TH" b="1" dirty="0"/>
              <a:t> </a:t>
            </a:r>
            <a:r>
              <a:rPr lang="th-TH" b="1" dirty="0" smtClean="0"/>
              <a:t>    ๓. การพิสูจน์ให้เห็นถึงมาตรฐานที่น่าเชื่อถือกว่า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h-TH" b="1" dirty="0"/>
              <a:t> </a:t>
            </a:r>
            <a:r>
              <a:rPr lang="th-TH" b="1" dirty="0" smtClean="0"/>
              <a:t>    ๔. การพิสูจน์ให้เห็นความชัดแจ้งโดยปราศจากข้อสงสัยตามสมควรหรือปราศจากเหตุอันควรสงสัย </a:t>
            </a:r>
            <a:endParaRPr lang="th-TH" b="1" dirty="0"/>
          </a:p>
        </p:txBody>
      </p:sp>
    </p:spTree>
    <p:extLst>
      <p:ext uri="{BB962C8B-B14F-4D97-AF65-F5344CB8AC3E}">
        <p14:creationId xmlns:p14="http://schemas.microsoft.com/office/powerpoint/2010/main" xmlns="" val="390026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 smtClean="0"/>
              <a:t>พยานผู้เชี่ยวชาญ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200000"/>
              </a:lnSpc>
              <a:buNone/>
            </a:pPr>
            <a:r>
              <a:rPr lang="th-TH" b="1" dirty="0" smtClean="0"/>
              <a:t>คือ บุคคลที่อาจให้ความเห็นต่อศาลได้ในฐานะเป็นผู้มีความรู้ความ       </a:t>
            </a:r>
          </a:p>
          <a:p>
            <a:pPr>
              <a:lnSpc>
                <a:spcPct val="200000"/>
              </a:lnSpc>
              <a:buNone/>
            </a:pPr>
            <a:r>
              <a:rPr lang="th-TH" b="1" dirty="0" smtClean="0"/>
              <a:t>      ชำนาญพิเศษในเรื่องใดเรื่องหนึ่งหรือแขนงใดแขนงหนึ่ง</a:t>
            </a:r>
          </a:p>
          <a:p>
            <a:pPr>
              <a:lnSpc>
                <a:spcPct val="200000"/>
              </a:lnSpc>
              <a:buNone/>
            </a:pPr>
            <a:r>
              <a:rPr lang="th-TH" b="1" dirty="0" smtClean="0"/>
              <a:t>      ( ข้อยกเว้น ป.วิ.อาญา มาตรา ๙๕(๒))  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th-TH" dirty="0" smtClean="0"/>
              <a:t>    </a:t>
            </a:r>
            <a:r>
              <a:rPr lang="th-TH" b="1" dirty="0" smtClean="0"/>
              <a:t>ฎ.๒๑๒๖/๒๕๔๑   แม้ความเห็นของผู้เชี่ยวชาญผู้ตรวจพิสูจน์จะเห็นว่า ลายมือมีคุณลักษณะและรูปลักษณะของการเขียนแตกต่างกัน น่าจะไม่ใช่ลายมือชื่อของบุคคลคนเดียวกันก็ตาม แต่เมื่อพิจารณาโดยตลอดแล้ว การตรวจพิสูจน์ลายมือชื่อโจทก์ที่ปรากฏอยู่ในหนังสือรับสภาพหนี้เป็นเอกสารที่ทำไว้เมื่อวันที่ ๑๘ พฤศจิกายน ๒๕๓๖ ไม่ปรากฏว่าโจทก์มีเอกสารที่ได้ทำขึ้นในช่วงระยะเวลาใกล้เคียงกันกับวันดังกล่าว ซึ่งเป็นการเขียนแบบบรรจงส่งไปตรวจพิสูจน์เปรียบเทียบลายมือชื่อโจทก์ด้วย 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th-TH" dirty="0" smtClean="0"/>
              <a:t>     </a:t>
            </a:r>
            <a:r>
              <a:rPr lang="th-TH" b="1" dirty="0" smtClean="0"/>
              <a:t>ทั้งรูปแบบการเขียนลายมือชื่อโจทก์ที่ระยะเวลาใกล้เคียงกับเอกสารที่จะต้องพิสูจน์ก็ไม่มี ดังนั้นความเห็นของผู้เชี่ยวชาญเป็นเพียงความเห็นตามหลักวิชาการเท่านั้น เนื่องจากลายมือชื่อโจทก์มีคุณสมบัติการเขียน รูปลักษณะตัวอักษรที่แตกต่างกับลายมือชื่อโจทก์ในใบแต่งทนายความ ซึ่งเป็นลายมือชื่อเขียนหวัดและเวลาเขียนแตกต่างกันตามกาลเวลา ผลของการตรวจพิสูจน์ลายมือชื่อโจทก์จึงเป็นเพียงข้อสันนิษฐานเท่านั้น เมื่อจำเลยทั้งสองให้การปฏิเสธและยืนยันว่าเป็นลายมือชื่อโจทก์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th-TH" dirty="0" smtClean="0"/>
              <a:t>    </a:t>
            </a:r>
            <a:r>
              <a:rPr lang="th-TH" b="1" dirty="0" smtClean="0"/>
              <a:t>การวินิจฉัยลายมือชื่อในเอกสารว่าเป็นลายมือชื่อปลอมหรือไม่ ไม่มีกฎหมายบังคับให้ศาลต้องฟังตามข้อสันนิษฐานหรือข้อพิสูจน์ของผู้เชี่ยวชาญก่อนแต่อย่างใด ทั้งมิใช่ว่าผู้เชี่ยวชาญให้ความเห็นอย่างไรแล้วศาลต้องฟังเสมอไป 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>
            <a:spLocks noGrp="1"/>
          </p:cNvSpPr>
          <p:nvPr>
            <p:ph type="title"/>
          </p:nvPr>
        </p:nvSpPr>
        <p:spPr>
          <a:xfrm flipV="1">
            <a:off x="1792288" y="4725143"/>
            <a:ext cx="5486400" cy="75455"/>
          </a:xfrm>
        </p:spPr>
        <p:txBody>
          <a:bodyPr>
            <a:normAutofit fontScale="90000"/>
          </a:bodyPr>
          <a:lstStyle/>
          <a:p>
            <a:endParaRPr lang="th-TH" dirty="0"/>
          </a:p>
        </p:txBody>
      </p:sp>
      <p:pic>
        <p:nvPicPr>
          <p:cNvPr id="7" name="ตัวแทนรูปภาพ 6"/>
          <p:cNvPicPr>
            <a:picLocks noGrp="1" noChangeAspect="1"/>
          </p:cNvPicPr>
          <p:nvPr>
            <p:ph type="pic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509" b="509"/>
          <a:stretch>
            <a:fillRect/>
          </a:stretch>
        </p:blipFill>
        <p:spPr>
          <a:xfrm>
            <a:off x="1792288" y="612775"/>
            <a:ext cx="5486400" cy="4112370"/>
          </a:xfrm>
        </p:spPr>
      </p:pic>
      <p:sp>
        <p:nvSpPr>
          <p:cNvPr id="6" name="ตัวแทนข้อความ 5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64807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th-TH" sz="4000" dirty="0" smtClean="0"/>
              <a:t>    ผลของการชั่งน้ำหนักพยานหลักฐาน</a:t>
            </a:r>
            <a:endParaRPr lang="th-TH" sz="4000" dirty="0"/>
          </a:p>
        </p:txBody>
      </p:sp>
    </p:spTree>
    <p:extLst>
      <p:ext uri="{BB962C8B-B14F-4D97-AF65-F5344CB8AC3E}">
        <p14:creationId xmlns:p14="http://schemas.microsoft.com/office/powerpoint/2010/main" xmlns="" val="3023251149"/>
      </p:ext>
    </p:extLst>
  </p:cSld>
  <p:clrMapOvr>
    <a:masterClrMapping/>
  </p:clrMapOvr>
  <p:transition>
    <p:wipe dir="r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h-TH" b="1" dirty="0" smtClean="0"/>
              <a:t>ผลของการชั่งน้ำหนักพยานหลักฐาน</a:t>
            </a:r>
            <a:endParaRPr lang="th-TH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th-TH" dirty="0" smtClean="0"/>
              <a:t>          </a:t>
            </a:r>
            <a:r>
              <a:rPr lang="th-TH" b="1" dirty="0" smtClean="0"/>
              <a:t>๑. กรณีวินิจฉัยว่า จำเลยกระทำผิดและพิพากษาลงโทษจำเลย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th-TH" b="1" dirty="0"/>
              <a:t> </a:t>
            </a:r>
            <a:r>
              <a:rPr lang="th-TH" b="1" dirty="0" smtClean="0"/>
              <a:t>       ๒. กรณีวินิจฉัยว่า พยานหลักฐานยังมีข้อสงสัยตามสมควร และพิพากษายกฟ้อง ( อาจสั่งให้ขังจำเลยไว้ระหว่างอุทธรณ์ )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th-TH" b="1" dirty="0"/>
              <a:t> </a:t>
            </a:r>
            <a:r>
              <a:rPr lang="th-TH" b="1" dirty="0" smtClean="0"/>
              <a:t>       ๓. กรณีวินิจฉัยว่า พยานหลักฐานของโจทก์ไม่อาจรับฟังได้ว่า จำเลยกระทำผิดและพิพากษายกฟ้อง</a:t>
            </a:r>
            <a:endParaRPr lang="th-TH" b="1" dirty="0"/>
          </a:p>
        </p:txBody>
      </p:sp>
    </p:spTree>
    <p:extLst>
      <p:ext uri="{BB962C8B-B14F-4D97-AF65-F5344CB8AC3E}">
        <p14:creationId xmlns:p14="http://schemas.microsoft.com/office/powerpoint/2010/main" xmlns="" val="6368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 smtClean="0"/>
              <a:t>ข้อสังเกต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200000"/>
              </a:lnSpc>
              <a:buNone/>
            </a:pPr>
            <a:r>
              <a:rPr lang="th-TH" dirty="0" smtClean="0"/>
              <a:t>       ๑. </a:t>
            </a:r>
            <a:r>
              <a:rPr lang="th-TH" b="1" dirty="0" smtClean="0"/>
              <a:t>ความสัมพันธ์ระหว่างสามีภริยา บิดามารดากับบุตร และจำเลยด้วยกัน จะรับฟังว่ารู้เห็นเป็นใจเป็นตัวการร่วมกระทำความผิดได้หรือไม่เพียงใด ( มีการช่วยเหลือหรือแบ่งหน้าที่กันทำหรือไม่ )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h-TH" b="1" dirty="0" smtClean="0"/>
              <a:t>ข้อสังเกต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200000"/>
              </a:lnSpc>
              <a:buNone/>
            </a:pPr>
            <a:r>
              <a:rPr lang="th-TH" dirty="0" smtClean="0"/>
              <a:t>         </a:t>
            </a:r>
            <a:r>
              <a:rPr lang="th-TH" b="1" dirty="0" smtClean="0"/>
              <a:t>๒. กรณีจำเลยนำสืบต่อสู้เกี่ยวกับขั้นตอนการสืบสวน จับกุม การยึดของกลาง การสอบสวน และเจ้าพนักงานผู้จับใช้อำนาจหน้าที่ในการแสวงหาพยานหลักฐานโดยมิชอบ มีหลักเกณฑ์ในการพิจารณาชั่งน้ำหนักพยานหลักฐานอย่างไร?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h-TH" dirty="0" smtClean="0"/>
              <a:t>แนวคำพิพากษาฎีกา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pPr>
              <a:lnSpc>
                <a:spcPct val="200000"/>
              </a:lnSpc>
              <a:buNone/>
            </a:pPr>
            <a:r>
              <a:rPr lang="th-TH" dirty="0" smtClean="0"/>
              <a:t>          </a:t>
            </a:r>
            <a:r>
              <a:rPr lang="th-TH" b="1" dirty="0" smtClean="0"/>
              <a:t>การตรวจค้นและการจับกุมของเจ้าพนักงานจะชอบด้วยกฎหมายหรือไม่ เป็นเรื่องที่จะต้องไปว่ากล่าวกันอีกส่วนหนึ่งต่างหาก และเป็นคนละขั้นตอนกับการสอบสวน ไม่มีผลกระทบไปถึงการสอบสวนของพนักงานสอบสวน และอำนาจการฟ้องคดีของโจทก์ ทั้งหามีผลทำให้การแสวงหาพยานหลักฐานของเจ้าพนักงานที่ชอบเป็นไม่ชอบด้วยกฎหมายไปด้วยหาได้ไม่                  ( ฎ.๑๔๙๓/๒๕๕๐ )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 smtClean="0"/>
              <a:t>ป.วิ.อาญา มาตรา ๒๒๖/๑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th-TH" dirty="0" smtClean="0"/>
              <a:t>           “ </a:t>
            </a:r>
            <a:r>
              <a:rPr lang="th-TH" b="1" dirty="0" smtClean="0"/>
              <a:t>ในกรณีที่ความปรากฏแก่ศาลว่า พยานหลักฐานใดเป็นพยานหลักฐานที่เกิดขึ้นโดยชอบ แต่ได้มาเนื่องจากการกระทำโดยมิชอบ หรือเป็นพยานหลักฐานที่ได้มาโดยอาศัยข้อมูลที่เกิดขึ้นหรือได้มาโดยมิชอบ ห้ามมิให้ศาลรับฟังพยานหลักฐานนั้น </a:t>
            </a:r>
            <a:r>
              <a:rPr lang="th-TH" b="1" dirty="0" smtClean="0">
                <a:solidFill>
                  <a:srgbClr val="FFFF00"/>
                </a:solidFill>
              </a:rPr>
              <a:t>เว้นแต่ </a:t>
            </a:r>
            <a:r>
              <a:rPr lang="th-TH" b="1" dirty="0" smtClean="0"/>
              <a:t>การรับฟังพยานหลักฐานนั้นจะเป็นประโยชน์ต่อการอำนวยความยุติธรรมมากกว่าผลเสียอันเกิดจากผลกระทบต่อมาตรฐานของระบบงานยุติธรรมทางอาญาหรือสิทธิเสรีภาพพื้นฐานของประชาชน”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/>
              <a:t>เหตุอันมีพยานหลักฐานเพียงพอ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th-TH" dirty="0" smtClean="0"/>
              <a:t>        </a:t>
            </a:r>
            <a:r>
              <a:rPr lang="th-TH" b="1" dirty="0" smtClean="0"/>
              <a:t>การออกหมายอาญา ( หมายค้น,หมายจับ  )</a:t>
            </a:r>
          </a:p>
          <a:p>
            <a:pPr>
              <a:lnSpc>
                <a:spcPct val="200000"/>
              </a:lnSpc>
              <a:buNone/>
            </a:pPr>
            <a:r>
              <a:rPr lang="th-TH" b="1" dirty="0" smtClean="0"/>
              <a:t>      ต้องปรากฏ</a:t>
            </a:r>
            <a:r>
              <a:rPr lang="th-TH" b="1" dirty="0" smtClean="0">
                <a:solidFill>
                  <a:srgbClr val="FF0000"/>
                </a:solidFill>
              </a:rPr>
              <a:t>พยานหลักฐานตามสมควร</a:t>
            </a:r>
            <a:r>
              <a:rPr lang="th-TH" b="1" dirty="0" smtClean="0"/>
              <a:t>ให้ศาลเชื่อได้ว่า มีเหตุที่จะออกหมายได้ ( ป.วิ.อาญา มาตรา ๕๙/๑ ) 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 smtClean="0"/>
              <a:t>ป.วิ.อาญามาตรา ๒๒๖/๑วรรคสอง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pPr>
              <a:lnSpc>
                <a:spcPct val="200000"/>
              </a:lnSpc>
              <a:buNone/>
            </a:pPr>
            <a:r>
              <a:rPr lang="th-TH" b="1" dirty="0" smtClean="0"/>
              <a:t>     ในการใช้ดุลพินิจรับฟังพยานหลักฐานตามวรรคหนึ่ง ให้ศาลพิจารณาถึงพฤติการณ์ทั้งปวงแห่งคดี โดยต้องคำนึงถึงปัจจัยต่างๆดังนี้</a:t>
            </a:r>
          </a:p>
          <a:p>
            <a:pPr>
              <a:lnSpc>
                <a:spcPct val="200000"/>
              </a:lnSpc>
              <a:buNone/>
            </a:pPr>
            <a:r>
              <a:rPr lang="th-TH" b="1" dirty="0" smtClean="0"/>
              <a:t>         ๑.คุณค่าในเชิงพิสูจน์ ความสำคัญ และความน่าเชื่อถือของพยานหลักฐานนั้น</a:t>
            </a:r>
          </a:p>
          <a:p>
            <a:pPr>
              <a:lnSpc>
                <a:spcPct val="200000"/>
              </a:lnSpc>
              <a:buNone/>
            </a:pPr>
            <a:r>
              <a:rPr lang="th-TH" b="1" dirty="0" smtClean="0"/>
              <a:t>         ๒.พฤติการณ์และความร้ายแรงของความผิดในคดี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200000"/>
              </a:lnSpc>
              <a:buNone/>
            </a:pPr>
            <a:r>
              <a:rPr lang="th-TH" dirty="0" smtClean="0"/>
              <a:t>  </a:t>
            </a:r>
            <a:r>
              <a:rPr lang="th-TH" b="1" dirty="0" smtClean="0"/>
              <a:t>๓.ลักษณะและความเสียหายที่เกิดจากการกระทำโดยมิชอบ</a:t>
            </a:r>
          </a:p>
          <a:p>
            <a:pPr>
              <a:lnSpc>
                <a:spcPct val="200000"/>
              </a:lnSpc>
              <a:buNone/>
            </a:pPr>
            <a:r>
              <a:rPr lang="th-TH" b="1" dirty="0" smtClean="0"/>
              <a:t>  ๔.ผู้ที่กระทำการโดยมิชอบอันเป็นเหตุให้ได้พยานหลักฐานมานั้นได้รับการลงโทษหรือไม่เพียงใด  ( ม.๒๒๖/๑ แก้ไขเพิ่มเติมตาม</a:t>
            </a:r>
            <a:r>
              <a:rPr lang="th-TH" b="1" dirty="0" err="1" smtClean="0"/>
              <a:t>พรบ.</a:t>
            </a:r>
            <a:r>
              <a:rPr lang="th-TH" b="1" dirty="0" smtClean="0"/>
              <a:t>แก้ไขเพิ่มเติมป.วิ.อาญา (ฉบับที่ ๒๘) พ.ศ.๒๕๕๑ )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 smtClean="0"/>
              <a:t>ข้อสังเกต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pPr>
              <a:lnSpc>
                <a:spcPct val="170000"/>
              </a:lnSpc>
              <a:buNone/>
            </a:pPr>
            <a:r>
              <a:rPr lang="th-TH" dirty="0" smtClean="0"/>
              <a:t>           </a:t>
            </a:r>
            <a:r>
              <a:rPr lang="th-TH" b="1" dirty="0" smtClean="0"/>
              <a:t>๓.พยานโจทก์กับพวกหลายคนตั้งด่านตรวจ แต่โจทก์มีพยานปากเดียวเบิกความว่า เป็นผู้ตรวจค้น</a:t>
            </a:r>
            <a:r>
              <a:rPr lang="th-TH" b="1" dirty="0" err="1" smtClean="0"/>
              <a:t>ยาเสพติด</a:t>
            </a:r>
            <a:r>
              <a:rPr lang="th-TH" b="1" dirty="0" smtClean="0"/>
              <a:t>ได้จำนวนเล็กน้อยบนเบาะที่นั่งด้านคนขับ หากชั้นจับกุมและสอบสวนรับสารภาพ หรือชั้นจับกุมรับสารภาพ ชั้นสอบสวนปฏิเสธ หรือชั้นจับกุมให้การปฏิเสธ ชั้นสอบสวนรับสารภาพ หรือชั้นจับกุมและชั้นสอบสวนให้การปฏิเสธ  ส่วนจำเลยนำสืบว่า</a:t>
            </a:r>
            <a:r>
              <a:rPr lang="th-TH" b="1" dirty="0" err="1" smtClean="0"/>
              <a:t>ยาเสพติด</a:t>
            </a:r>
            <a:r>
              <a:rPr lang="th-TH" b="1" dirty="0" smtClean="0"/>
              <a:t>ของกลางไม่ได้ตรวจค้นจากรถของจำเลยและอ้างว่าให้การรับสารภาพเพราะถูกเจ้าพนักงานทำร้าย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h-TH" dirty="0" smtClean="0"/>
              <a:t>ข้อสังเกต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>
              <a:lnSpc>
                <a:spcPct val="200000"/>
              </a:lnSpc>
              <a:buNone/>
            </a:pPr>
            <a:r>
              <a:rPr lang="th-TH" dirty="0" smtClean="0"/>
              <a:t>     </a:t>
            </a:r>
            <a:r>
              <a:rPr lang="th-TH" b="1" dirty="0" smtClean="0"/>
              <a:t>๓.๑ กรณีดังกล่าวรับฟังลงโทษจำเลยได้หรือไม่</a:t>
            </a:r>
          </a:p>
          <a:p>
            <a:pPr>
              <a:lnSpc>
                <a:spcPct val="200000"/>
              </a:lnSpc>
              <a:buNone/>
            </a:pPr>
            <a:r>
              <a:rPr lang="th-TH" b="1" dirty="0" smtClean="0"/>
              <a:t>               ๑.พยานโจทก์มีเพียงปากเดียว ต้องรับฟังด้วยความระมัดระวัง ( สมเหตุสมผล ไม่มีพิรุธ มีพยานอื่นประกอบ )</a:t>
            </a:r>
          </a:p>
          <a:p>
            <a:pPr>
              <a:lnSpc>
                <a:spcPct val="200000"/>
              </a:lnSpc>
              <a:buNone/>
            </a:pPr>
            <a:r>
              <a:rPr lang="th-TH" b="1" dirty="0" smtClean="0"/>
              <a:t>               ๒.เหตุผลใดที่จะต้องนำสืบพยานเดี่ยวมาเบิกความ ทั้งที่มีพยานรู้เห็นหลายคน โดยเฉพาะกรณีที่จำเลยให้การปฏิเสธ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th-TH" b="1" dirty="0" smtClean="0"/>
              <a:t>      ฎ.๖๙๘๒/๒๕๔๕ จุดที่พยานโจทก์ซึ่งเป็นเจ้าพนักงานผู้จับซุ่มดูอยู่ห่างจากที่เกิดเหตุถึง ๒๐๐ เมตร มีนาข้าวและต้นไม้บังสายตาอยู่บ้าง กล้องส่องทางไกลที่พยานใช้จะสามารถส่องดูเหตุการณ์ได้ชัดเจนจริงหรือไม่ </a:t>
            </a:r>
            <a:r>
              <a:rPr lang="th-TH" b="1" dirty="0" smtClean="0">
                <a:solidFill>
                  <a:srgbClr val="FFFF00"/>
                </a:solidFill>
              </a:rPr>
              <a:t>ประกอบกับคำเบิกความของพยานปากนี้เป็นพยานเดี่ยว ทั้งๆที่สามารถจัดให้มีพยานคู่ที่เห็นเหตุการณ์ในขณะเกิดเหตุได้มากกว่าปากเดียว นับว่าไม่สมเหตุผลที่มีการวางแผนล่อซื้อ</a:t>
            </a:r>
            <a:r>
              <a:rPr lang="th-TH" b="1" dirty="0" err="1" smtClean="0">
                <a:solidFill>
                  <a:srgbClr val="FFFF00"/>
                </a:solidFill>
              </a:rPr>
              <a:t>ยาเสพติด</a:t>
            </a:r>
            <a:r>
              <a:rPr lang="th-TH" b="1" dirty="0" smtClean="0">
                <a:solidFill>
                  <a:srgbClr val="FFFF00"/>
                </a:solidFill>
              </a:rPr>
              <a:t>เพื่อเอาผิดแก่จำเลย </a:t>
            </a:r>
            <a:r>
              <a:rPr lang="th-TH" b="1" dirty="0" smtClean="0"/>
              <a:t>น่าสงสัยว่าพยานเห็นเหตุการณ์ขณะเกิดเหตุจริงหรือไม่ 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200000"/>
              </a:lnSpc>
              <a:buNone/>
            </a:pPr>
            <a:r>
              <a:rPr lang="th-TH" dirty="0" smtClean="0"/>
              <a:t>     </a:t>
            </a:r>
            <a:r>
              <a:rPr lang="th-TH" b="1" dirty="0" smtClean="0"/>
              <a:t>เพียงการที่พยานโจทก์เป็นเจ้าพนักงานปฏิบัติไปตามหน้าที่และไม่มีเหตุโกรธเคืองกับจำเลย ยังมิใช่เหตุผลที่จะต้องเชื่อถือคำเบิกความของพยานโจทก์ปากนี้ พยานหลักฐานโจทก์ตกอยู่ในความสงสัยว่า จำเลยกระทำความผิดหรือไม่ จึงให้ยกประโยชน์แห่งความสงสัยนั้นให้จำเลย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 smtClean="0"/>
              <a:t>สายลับ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200000"/>
              </a:lnSpc>
              <a:buNone/>
            </a:pPr>
            <a:r>
              <a:rPr lang="th-TH" dirty="0" smtClean="0"/>
              <a:t>      </a:t>
            </a:r>
            <a:r>
              <a:rPr lang="th-TH" b="1" dirty="0" smtClean="0"/>
              <a:t>คือ ผู้ให้ข้อมูลแก่เจ้าพนักงานเกี่ยวกับผู้กระทำความผิด และช่วยเหลือเจ้าพนักงานในการจับกุมผู้กระทำความผิด  หรือเป็นเจ้าพนักงานที่อำพรางตัวเข้าไปแสวงหาข้อมูลการกระทำความผิด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 smtClean="0"/>
              <a:t>การใช้สายลับ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pPr>
              <a:lnSpc>
                <a:spcPct val="200000"/>
              </a:lnSpc>
              <a:buNone/>
            </a:pPr>
            <a:r>
              <a:rPr lang="th-TH" b="1" dirty="0" smtClean="0"/>
              <a:t>            ๔.การใช้สายลับช่วยล่อซื้อ</a:t>
            </a:r>
            <a:r>
              <a:rPr lang="th-TH" b="1" dirty="0" err="1" smtClean="0"/>
              <a:t>ยาเสพติด</a:t>
            </a:r>
            <a:r>
              <a:rPr lang="th-TH" b="1" dirty="0" smtClean="0"/>
              <a:t>เป็นเพียงการกระทำเท่าที่จำเป็นและสมควรในการแสวงหาหลักฐานในการกระทำความผิดของจำเลยตาม   ป.วิ.อาญา มาตรา ๒ (๑๐) ชอบที่เจ้าพนักงานจะกระทำได้เพื่อโอกาสจับกุมจำเลยพร้อมด้วยพยานหลักฐาน ดังนี้การใช้สายลับไปล่อซื้อ</a:t>
            </a:r>
            <a:r>
              <a:rPr lang="th-TH" b="1" dirty="0" err="1" smtClean="0"/>
              <a:t>ยาเสพติด</a:t>
            </a:r>
            <a:r>
              <a:rPr lang="th-TH" b="1" dirty="0" smtClean="0"/>
              <a:t>จากจำเลย จึงเป็นเพียงวิธีการพิสูจน์ความผิดของจำเลย ไม่เป็นการแสวงหาหลักฐานโดยมิชอบ ( ฎ.๘๔๗๐/๒๕๔๔,๕๙/๒๕๔๒ )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 smtClean="0"/>
              <a:t>ธนบัตรล่อซื้อ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200000"/>
              </a:lnSpc>
              <a:buNone/>
            </a:pPr>
            <a:r>
              <a:rPr lang="th-TH" dirty="0" smtClean="0"/>
              <a:t>         </a:t>
            </a:r>
            <a:r>
              <a:rPr lang="th-TH" b="1" dirty="0" smtClean="0"/>
              <a:t>๕. ธนบัตรของกลางเป็นพยานวัตถุที่เจ้าพนักงานใช้ล่อซื้อ    </a:t>
            </a:r>
            <a:r>
              <a:rPr lang="th-TH" b="1" dirty="0" err="1" smtClean="0"/>
              <a:t>ยาเสพติด</a:t>
            </a:r>
            <a:r>
              <a:rPr lang="th-TH" b="1" dirty="0" smtClean="0"/>
              <a:t> แม้มิได้ลงบันทึกประจำวันไว้ โจทก์ก็อ้างเป็นพยานเพื่อพิสูจน์ความผิดของจำเลยได้ ( ฎ.๒๗๐/๒๕๔๒ )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200000"/>
              </a:lnSpc>
              <a:buNone/>
            </a:pPr>
            <a:r>
              <a:rPr lang="th-TH" dirty="0" smtClean="0"/>
              <a:t>   </a:t>
            </a:r>
            <a:r>
              <a:rPr lang="th-TH" b="1" dirty="0" smtClean="0"/>
              <a:t>๖.การแจ้งสิทธิถึงการให้ทนายความหรือผู้ที่ตนไว้วางใจเข้าร่วมฟังการสอบสวนนั้น  เฉพาะถ้อยคำที่ให้การไปก่อนแจ้งสิทธิเท่านั้นที่รับฟังไม่ได้ตาม ป.วิ.อาญา มาตรา ๑๓๔/๔(๒) แต่ไม่ทำให้การสอบสวนโดยชอบเป็นการสอบสวนไม่ชอบไปด้วย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/>
              <a:t>ป.วิ.อาญามาตรา ๖๙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th-TH" b="1" dirty="0" smtClean="0"/>
              <a:t>เหตุที่จะออกหมายค้น</a:t>
            </a:r>
          </a:p>
          <a:p>
            <a:pPr>
              <a:buNone/>
            </a:pPr>
            <a:r>
              <a:rPr lang="th-TH" dirty="0" smtClean="0"/>
              <a:t>         </a:t>
            </a:r>
            <a:r>
              <a:rPr lang="th-TH" b="1" dirty="0" smtClean="0"/>
              <a:t>๑.เพื่อพบหรือยึดสิ่งของที่จะใช้ประกอบการสอบสวน ไต่สวนมูลฟ้องหรือพิจารณา </a:t>
            </a:r>
          </a:p>
          <a:p>
            <a:pPr>
              <a:buNone/>
            </a:pPr>
            <a:r>
              <a:rPr lang="th-TH" b="1" dirty="0" smtClean="0"/>
              <a:t>         ๒.เพื่อพบและยึดสิ่งของซึ่งมีไว้เป็นความผิด หรือได้มาโดยผิดกฎหมาย หรือมีเหตุอันควรสงสัยว่าได้ใช้หรือมีไว้เพื่อใช้ในการกระทำความผิด</a:t>
            </a:r>
          </a:p>
          <a:p>
            <a:pPr>
              <a:buNone/>
            </a:pPr>
            <a:r>
              <a:rPr lang="th-TH" b="1" dirty="0" smtClean="0"/>
              <a:t>         ๓.เพื่อพบและช่วยบุคคลซึ่งได้ถูกหน่วงเหนี่ยวหรือกักขังโดยมิชอบด้วยกฎหมาย 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200000"/>
              </a:lnSpc>
              <a:buNone/>
            </a:pPr>
            <a:r>
              <a:rPr lang="th-TH" dirty="0" smtClean="0"/>
              <a:t>     </a:t>
            </a:r>
            <a:r>
              <a:rPr lang="th-TH" b="1" dirty="0" smtClean="0"/>
              <a:t>๗.การทำแผนที่เกิดเหตุ เป็นดุลพินิจของพนักงานสอบสวน กฎหมายไม่บังคับให้พนักงานสอบสวนต้องทำแผนที่เกิดเหตุ หากไม่ทำก็ไม่ขัดกฎหมายหรือเป็นพิรุธทำให้พยานหลักฐานอื่นของโจทก์เสียไป ( ฎ.๒๗๐/๒๕๔๒ )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/>
              <a:t>การดำเนินคดีในศาลแขวง</a:t>
            </a:r>
            <a:endParaRPr lang="th-TH" dirty="0"/>
          </a:p>
        </p:txBody>
      </p:sp>
      <p:pic>
        <p:nvPicPr>
          <p:cNvPr id="4" name="ตัวยึดเนื้อหา 8" descr="ภาพฆ้อนศาล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554691" y="1600200"/>
            <a:ext cx="6034617" cy="4525963"/>
          </a:xfrm>
          <a:prstGeom prst="rect">
            <a:avLst/>
          </a:prstGeom>
        </p:spPr>
      </p:pic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dirty="0" smtClean="0"/>
              <a:t>การดำเนินคดีในศาลแขวงฯ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  <a:solidFill>
            <a:schemeClr val="tx2">
              <a:lumMod val="40000"/>
              <a:lumOff val="60000"/>
            </a:scheme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th-TH" dirty="0" smtClean="0"/>
              <a:t>      </a:t>
            </a:r>
          </a:p>
          <a:p>
            <a:pPr>
              <a:lnSpc>
                <a:spcPct val="150000"/>
              </a:lnSpc>
              <a:buNone/>
            </a:pPr>
            <a:r>
              <a:rPr lang="th-TH" sz="2800" dirty="0" smtClean="0">
                <a:cs typeface="+mj-cs"/>
              </a:rPr>
              <a:t>          </a:t>
            </a:r>
            <a:r>
              <a:rPr lang="th-TH" sz="2800" dirty="0" smtClean="0">
                <a:solidFill>
                  <a:schemeClr val="tx1"/>
                </a:solidFill>
                <a:cs typeface="+mj-cs"/>
              </a:rPr>
              <a:t>๑. </a:t>
            </a:r>
            <a:r>
              <a:rPr lang="th-TH" sz="2800" dirty="0" err="1" smtClean="0">
                <a:solidFill>
                  <a:schemeClr val="tx1"/>
                </a:solidFill>
                <a:cs typeface="+mj-cs"/>
              </a:rPr>
              <a:t>พรบ.</a:t>
            </a:r>
            <a:r>
              <a:rPr lang="th-TH" sz="2800" dirty="0" smtClean="0">
                <a:solidFill>
                  <a:schemeClr val="tx1"/>
                </a:solidFill>
                <a:cs typeface="+mj-cs"/>
              </a:rPr>
              <a:t> จัดตั้งศาลแขวงและวิธีพิจารณาคดีอาญาในศาลแขวง พ.ศ.๒๔๙๙</a:t>
            </a:r>
          </a:p>
          <a:p>
            <a:pPr>
              <a:lnSpc>
                <a:spcPct val="150000"/>
              </a:lnSpc>
              <a:buNone/>
            </a:pPr>
            <a:r>
              <a:rPr lang="th-TH" sz="2800" dirty="0" smtClean="0">
                <a:solidFill>
                  <a:schemeClr val="tx1"/>
                </a:solidFill>
                <a:cs typeface="+mj-cs"/>
              </a:rPr>
              <a:t>          ๒.ประมวลกฎหมายวิธีพิจารณาความอาญา</a:t>
            </a:r>
          </a:p>
          <a:p>
            <a:pPr>
              <a:lnSpc>
                <a:spcPct val="150000"/>
              </a:lnSpc>
              <a:buNone/>
            </a:pPr>
            <a:r>
              <a:rPr lang="th-TH" sz="2800" dirty="0" smtClean="0">
                <a:solidFill>
                  <a:schemeClr val="tx1"/>
                </a:solidFill>
                <a:cs typeface="+mj-cs"/>
              </a:rPr>
              <a:t>          ๓. พระธรรมนูญศาลยุติธรรม</a:t>
            </a:r>
          </a:p>
          <a:p>
            <a:pPr>
              <a:lnSpc>
                <a:spcPct val="150000"/>
              </a:lnSpc>
              <a:buNone/>
            </a:pPr>
            <a:r>
              <a:rPr lang="th-TH" sz="2800" dirty="0" smtClean="0">
                <a:solidFill>
                  <a:schemeClr val="tx1"/>
                </a:solidFill>
                <a:cs typeface="+mj-cs"/>
              </a:rPr>
              <a:t>          ๔. ข้อบังคับประธานศาลฎีกาว่าด้วยหลักเกณฑ์และวิธีการเกี่ยวกับการออกคำสั่ง       </a:t>
            </a:r>
          </a:p>
          <a:p>
            <a:pPr>
              <a:lnSpc>
                <a:spcPct val="150000"/>
              </a:lnSpc>
              <a:buNone/>
            </a:pPr>
            <a:r>
              <a:rPr lang="th-TH" sz="2800" dirty="0" smtClean="0">
                <a:solidFill>
                  <a:schemeClr val="tx1"/>
                </a:solidFill>
                <a:cs typeface="+mj-cs"/>
              </a:rPr>
              <a:t>               หรือหมายอาญา พ.ศ.๒๕๔๘ </a:t>
            </a:r>
          </a:p>
          <a:p>
            <a:pPr>
              <a:lnSpc>
                <a:spcPct val="150000"/>
              </a:lnSpc>
              <a:buNone/>
            </a:pPr>
            <a:r>
              <a:rPr lang="th-TH" sz="2800" dirty="0" smtClean="0">
                <a:cs typeface="+mj-cs"/>
              </a:rPr>
              <a:t>        </a:t>
            </a:r>
            <a:endParaRPr lang="th-TH" sz="2800" dirty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/>
              <a:t>อำนาจศาลแขวงฯในคดีอาญา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ct val="170000"/>
              </a:lnSpc>
              <a:buNone/>
            </a:pPr>
            <a:r>
              <a:rPr lang="th-TH" dirty="0" smtClean="0">
                <a:latin typeface="Angsana New" pitchFamily="18" charset="-34"/>
                <a:cs typeface="+mj-cs"/>
              </a:rPr>
              <a:t>     ๑.ไต่สวนและวินิจฉัยชี้ขาดคำร้องคำขอที่ยื่นต่อศาลในคดีทั้งปวง ( การ                           ชันสูตรพลิกศพ  การขอให้ปล่อยผู้ที่ถูกกักขังโดยไม่ชอบด้วยกฎหมาย )</a:t>
            </a:r>
          </a:p>
          <a:p>
            <a:pPr>
              <a:lnSpc>
                <a:spcPct val="170000"/>
              </a:lnSpc>
              <a:buNone/>
            </a:pPr>
            <a:r>
              <a:rPr lang="th-TH" dirty="0" smtClean="0">
                <a:latin typeface="Angsana New" pitchFamily="18" charset="-34"/>
                <a:cs typeface="+mj-cs"/>
              </a:rPr>
              <a:t>      ๒.ไต่สวนและมีคำสั่งเกี่ยวกับวิธีการเพื่อความปลอดภัยตามปอ.มาตรา ๓๙ </a:t>
            </a:r>
          </a:p>
          <a:p>
            <a:pPr>
              <a:lnSpc>
                <a:spcPct val="170000"/>
              </a:lnSpc>
              <a:buNone/>
            </a:pPr>
            <a:r>
              <a:rPr lang="th-TH" dirty="0" smtClean="0">
                <a:cs typeface="+mj-cs"/>
              </a:rPr>
              <a:t>        </a:t>
            </a:r>
          </a:p>
          <a:p>
            <a:pPr>
              <a:lnSpc>
                <a:spcPct val="210000"/>
              </a:lnSpc>
              <a:buNone/>
            </a:pPr>
            <a:r>
              <a:rPr lang="th-TH" dirty="0" smtClean="0">
                <a:cs typeface="+mj-cs"/>
              </a:rPr>
              <a:t>       </a:t>
            </a:r>
          </a:p>
          <a:p>
            <a:pPr>
              <a:lnSpc>
                <a:spcPct val="210000"/>
              </a:lnSpc>
              <a:buNone/>
            </a:pPr>
            <a:r>
              <a:rPr lang="th-TH" dirty="0" smtClean="0">
                <a:cs typeface="+mj-cs"/>
              </a:rPr>
              <a:t>          </a:t>
            </a:r>
            <a:endParaRPr lang="th-TH" dirty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dirty="0" smtClean="0"/>
              <a:t>อำนาจศาลแขวงในคดีอาญา ( ต่อ 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th-TH" dirty="0" smtClean="0"/>
              <a:t>     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๓.ไต่สวนมูลฟ้องและมีคำสั่งในคดีอาญา </a:t>
            </a:r>
          </a:p>
          <a:p>
            <a:pPr>
              <a:lnSpc>
                <a:spcPct val="150000"/>
              </a:lnSpc>
              <a:buNone/>
            </a:pP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      ๔.ศาลแขวงมีอำนาจพิจารณาพิพากษาคดีอาญา ซึ่งมีอัตราโทษอย่างสูงให้จำคุกไม่เกิน ๓ ปี หรือปรับไม่เกิน ๖๐,๐๐๐ บาทหรือทั้งจำทั้งปรับ แต่จะลงโทษจำคุกเกิน ๖ เดือนหรือปรับเกิน ๑๐,๐๐๐ บาท หรือทั้งจำทั้งปรับอย่างใดอย่างหนึ่งหรือทั้งสองอย่างเกินกว่าอัตราที่กล่าวแล้วไม่ได้   ( ต้องให้หน.ศาลฯตรวจสำนวนและลงลายมือชื่อเป็นองค์คณะด้วย )</a:t>
            </a:r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การสอบสวนคดีที่อยู่ในอำนาจศาลแขวง</a:t>
            </a:r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th-TH" dirty="0" smtClean="0"/>
              <a:t>       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ในการสอบสวนคดีอาญาที่อยู่ในอำนาจศาลแขวงที่จะพิจารณาพิพากษาได้ </a:t>
            </a:r>
            <a:r>
              <a:rPr lang="th-TH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เมื่อมีการจับตัวผู้ต้องหาแล้ว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 ให้พนักงานสอบสวนผู้รับผิดชอบส่งตัวผู้ต้องหา พร้อมด้วยสำนวนการสอบสวนไปยังพนักงานอัยการ เพื่อให้พนักงานอัยการยื่นฟ้องต่อศาลแขวงให้ทันภายในกำหนดเวลา</a:t>
            </a:r>
            <a:r>
              <a:rPr lang="th-TH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สี่สิบแปดชั่วโมงนับแต่เวลาที่ผู้ต้องหาถูกจับกุม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แต่มิให้นับเวลาเดินทางตามปกติที่นำตัวผู้ต้องหาจากที่จับมายังที่ทำการ</a:t>
            </a:r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/>
              <a:t>การสอบสวนฯ ( ต่อ 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th-TH" dirty="0" smtClean="0"/>
              <a:t>   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ของพนักงานสอบสวน จากที่ทำการของพนักงานสอบสวน และหรือจากที่ทำการของพนักงานอัยการมาศาลเข้าในกำหนดเวลาสี่สิบแปดชั่วโมง</a:t>
            </a:r>
          </a:p>
          <a:p>
            <a:pPr>
              <a:lnSpc>
                <a:spcPct val="150000"/>
              </a:lnSpc>
              <a:buNone/>
            </a:pPr>
            <a:r>
              <a:rPr lang="th-TH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    นั้นด้วย (  มาตรา ๗ </a:t>
            </a:r>
            <a:r>
              <a:rPr lang="th-TH" dirty="0" err="1" smtClean="0">
                <a:latin typeface="Angsana New" pitchFamily="18" charset="-34"/>
                <a:cs typeface="Angsana New" pitchFamily="18" charset="-34"/>
              </a:rPr>
              <a:t>พรบ.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จัดตั้งศาลแขวงฯ )</a:t>
            </a:r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/>
              <a:t>การผัดฟ้องและฝากขัง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th-TH" dirty="0" smtClean="0"/>
              <a:t>         </a:t>
            </a:r>
            <a:r>
              <a:rPr lang="th-TH" dirty="0" smtClean="0">
                <a:solidFill>
                  <a:schemeClr val="tx1"/>
                </a:solidFill>
                <a:cs typeface="+mj-cs"/>
              </a:rPr>
              <a:t>ในกรณีเกิดความจำเป็นไม่สามารถฟ้องผู้ต้องหาต่อศาลให้ทันภายในกำหนดเวลาดังกล่าวในวรรคแรก ให้พนักงานสอบสวนหรือพนักงานอัยการแล้วแต่กรณี ยื่นคำร้องต่อศาลเพื่อขอผัดฟ้องต่อไปอีก</a:t>
            </a:r>
            <a:r>
              <a:rPr lang="th-TH" dirty="0" smtClean="0">
                <a:solidFill>
                  <a:srgbClr val="FF0000"/>
                </a:solidFill>
                <a:cs typeface="+mj-cs"/>
              </a:rPr>
              <a:t>คราวละไม่เกินหกวัน </a:t>
            </a:r>
            <a:r>
              <a:rPr lang="th-TH" dirty="0" smtClean="0">
                <a:solidFill>
                  <a:schemeClr val="tx1"/>
                </a:solidFill>
                <a:cs typeface="+mj-cs"/>
              </a:rPr>
              <a:t>แต่ทั้งนี้ต้อง</a:t>
            </a:r>
            <a:r>
              <a:rPr lang="th-TH" dirty="0" smtClean="0">
                <a:solidFill>
                  <a:srgbClr val="FF0000"/>
                </a:solidFill>
                <a:cs typeface="+mj-cs"/>
              </a:rPr>
              <a:t>ไม่เกินสามคราว</a:t>
            </a:r>
            <a:r>
              <a:rPr lang="th-TH" dirty="0" smtClean="0">
                <a:solidFill>
                  <a:schemeClr val="tx1"/>
                </a:solidFill>
                <a:cs typeface="+mj-cs"/>
              </a:rPr>
              <a:t>ในการวินิจฉัยคำร้องเช่นว่านี้ ถ้ามีการขอให้ขังผู้ต้องหาด้วย หรือผู้ต้องหาแสดงตัวต่อศาล ให้ศาลสอบถามผู้ต้องหาว่าจะมีข้อคัดค้านประการใดหรือไม่ และศาลอาจเรียกพนักงานสอบสวนหรือพนักงานอัยการมาชี้แจงเหตุจำเป็นหรืออาจเรียกพยานมาเบิกความประกอบก็ได้ ( มาตรา ๗ วรรคสอง )</a:t>
            </a:r>
            <a:endParaRPr lang="th-TH" dirty="0">
              <a:solidFill>
                <a:schemeClr val="tx1"/>
              </a:solidFill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/>
              <a:t>การผัดฟ้องและฝากขัง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th-TH" dirty="0" smtClean="0"/>
              <a:t>        </a:t>
            </a:r>
            <a:r>
              <a:rPr lang="th-TH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เมื่อศาลสั่งอนุญาตให้ผัดฟ้องครบสามคราวแล้ว หากพนักงานสอบสวนหรือพนักงานอัยการยื่นคำร้องต่อศาลเพื่อขอผัดฟ้องต่อไปอีกโดยอ้างเหตุจำเป็น ศาลจะอนุญาตตามนั้นได้ก็ต่อเมื่อพนักงานสอบสวนหรือผู้ว่าคดี ได้</a:t>
            </a:r>
            <a:r>
              <a:rPr lang="th-TH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แสดงเหตุจำเป็นและนำพยานมาเบิกความประกอบจนเป็นที่พอใจแก่ศาล</a:t>
            </a:r>
            <a:r>
              <a:rPr lang="th-TH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ถ้ามีการขอให้ขังผู้ต้องหาด้วยหรือผู้ต้องหาแสดงตัวต่อศาล ให้ศาลสอบถามผู้ต้องหาว่าจะมีข้อคัดค้านประการใดหรือไม่ ในกรณีเช่นว่านี้ศาลมีอำนาจสั่งอนุญาตให้ผัดฟ้องต่อไปได้</a:t>
            </a:r>
            <a:r>
              <a:rPr lang="th-TH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คราวละไม่เกินหกวัน แต่ทั้งนี้ต้องไม่เกินสองคราว </a:t>
            </a:r>
            <a:r>
              <a:rPr lang="th-TH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(วรรคสาม)</a:t>
            </a:r>
            <a:endParaRPr lang="th-TH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/>
              <a:t>แนวคำพิพากษาศาลฎีกา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th-TH" dirty="0" smtClean="0"/>
              <a:t>    </a:t>
            </a:r>
            <a:r>
              <a:rPr lang="th-TH" sz="2800" b="1" dirty="0" smtClean="0"/>
              <a:t>ฎ.๑๙๙๗/๒๕๕๐ </a:t>
            </a:r>
            <a:r>
              <a:rPr lang="th-TH" sz="2800" dirty="0" smtClean="0"/>
              <a:t>พระราชบัญญัติจัดตั้งศาลแขวงฯมาตรา ๗ วรรคสามเป็นบทบัญญัติเพื่อมิให้การดำเนินคดีอาญาที่อยู่ในอำนาจศาลแขวงต้องล่าช้าและทำให้ผู้ต้องหาถูกควบคุมตัวไว้นานเกินสมควรแก่เหตุและความจำเป็น การที่จำเลยเข้ามอบตัวและพนักงานสอบสวนแจ้งข้อหาให้จำเลยทราบ จำเลยให้การปฏิเสธ</a:t>
            </a:r>
            <a:r>
              <a:rPr lang="th-TH" sz="2800" b="1" dirty="0" smtClean="0">
                <a:solidFill>
                  <a:srgbClr val="FF0000"/>
                </a:solidFill>
              </a:rPr>
              <a:t>และได้รับอนุญาตให้ปล่อยชั่วคราว </a:t>
            </a:r>
            <a:r>
              <a:rPr lang="th-TH" sz="2800" dirty="0" smtClean="0"/>
              <a:t>ย่อมถือว่าจำเลยถูกจับแล้ว พนักงานสอบสวนต้องส่งตัวจำเลยพร้อมสำนวนการสอบสวนไปยังพนักงานอัยการเพื่อให้ฟ้องภายในกำหนดเวลาสี่สิบแปดชั่วโมง เมื่อโจทก์ฟ้องจำเลยโดยไม่ได้ขอผัดฟ้องและพ้นกำหนดเวลาดังกล่าว ทั้งไม่ปรากฏว่าได้รับอนุญาตให้ฟ้องจากอัยการสูงสุดตามมาตรา ๙ จึงไม่ชอบ โจทก์จึงไม่มีอำนาจฟ้อง</a:t>
            </a:r>
            <a:endParaRPr lang="th-TH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/>
              <a:t>   การพิสูจน์ให้เห็นถึงมูลคดี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200000"/>
              </a:lnSpc>
              <a:buNone/>
            </a:pPr>
            <a:r>
              <a:rPr lang="th-TH" dirty="0" smtClean="0"/>
              <a:t>                    </a:t>
            </a:r>
            <a:r>
              <a:rPr lang="th-TH" b="1" dirty="0" smtClean="0"/>
              <a:t>อำนาจฟ้อง ( เป็นผู้เสียหายหรือไม่ )</a:t>
            </a:r>
          </a:p>
          <a:p>
            <a:pPr>
              <a:lnSpc>
                <a:spcPct val="200000"/>
              </a:lnSpc>
              <a:buNone/>
            </a:pPr>
            <a:r>
              <a:rPr lang="th-TH" b="1" dirty="0" smtClean="0"/>
              <a:t>                 องค์ประกอบภายนอกของฐานความผิด</a:t>
            </a:r>
          </a:p>
          <a:p>
            <a:pPr>
              <a:lnSpc>
                <a:spcPct val="200000"/>
              </a:lnSpc>
              <a:buNone/>
            </a:pPr>
            <a:r>
              <a:rPr lang="th-TH" b="1" dirty="0" smtClean="0"/>
              <a:t>                 องค์ประกอบภายในของฐานความผิด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/>
              <a:t>แนวคำพิพากษาศาลฎีกา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buNone/>
            </a:pPr>
            <a:r>
              <a:rPr lang="th-TH" dirty="0" smtClean="0"/>
              <a:t>   </a:t>
            </a:r>
            <a:r>
              <a:rPr lang="th-TH" b="1" dirty="0" smtClean="0"/>
              <a:t>ฎ.๖๒๐๘/๒๕๕๐ </a:t>
            </a:r>
            <a:r>
              <a:rPr lang="th-TH" dirty="0" smtClean="0"/>
              <a:t>การจับบุคคลใดจะกระทำมิได้เว้นแต่มีคำสั่งหรือหมายของศาล หรือผู้นั้นได้กระทำผิดซึ่งหน้าหรือมีเหตุจำเป็นอย่างอื่นให้จับได้โดยไม่มีหมายจับตามที่กฎหมายบัญญัติไว้ โดยไม่ขัดหรือแย้งต่อรัฐธรรมนูญฯมาตรา ๒๓๗ การที่จำเลยเข้ามอบตัวและมีการแจ้งข้อหาแก่จำเลย</a:t>
            </a:r>
            <a:r>
              <a:rPr lang="th-TH" dirty="0" err="1" smtClean="0"/>
              <a:t>ตามป.</a:t>
            </a:r>
            <a:r>
              <a:rPr lang="th-TH" dirty="0" smtClean="0"/>
              <a:t>วิ.อาญามาตรา ๑๓๔ (เดิม)ซึ่งเป็นกฎหมายที่ใช้บังคับในขณะที่คดีอยู่ในระหว่างการพิจารณาของศาลชั้นต้น </a:t>
            </a:r>
            <a:r>
              <a:rPr lang="th-TH" b="1" dirty="0" smtClean="0">
                <a:solidFill>
                  <a:srgbClr val="FF0000"/>
                </a:solidFill>
              </a:rPr>
              <a:t>จึงยังถือไม่ได้ว่าจำเลยถูกจับ</a:t>
            </a:r>
            <a:r>
              <a:rPr lang="th-TH" dirty="0" smtClean="0"/>
              <a:t>เพราะยังไม่มีคำสั่งหรือหมายของศาลและไม่เข้าข้อยกเว้นตามบทบัญญัติดังกล่าว เมื่อจำเลยยังไม่ถูกจับจึงไม่อยู่ในบังคับของมาตรา ๗ และมาตรา ๙แห่ง</a:t>
            </a:r>
            <a:r>
              <a:rPr lang="th-TH" dirty="0" err="1" smtClean="0"/>
              <a:t>พรบ.</a:t>
            </a:r>
            <a:r>
              <a:rPr lang="th-TH" dirty="0" smtClean="0"/>
              <a:t>จัดตั้งศาลแขวงฯที่โจทก์ต้องฟ้องจำเลยภายในกำหนดสี่สิบแปดชั่วโมงนับแต่เวลาที่ถูกจับกุมหรือต้องผัดฟ้องหรือได้รับอนุญาตให้ฟ้องคดีจากอัยการสูงสุด โจทก์จึงมีอำนาจฟ้องคดีนี้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th-TH" dirty="0" smtClean="0"/>
              <a:t>แนวคำพิพากษาศาลฎีกา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th-TH" dirty="0" smtClean="0"/>
              <a:t>  </a:t>
            </a:r>
            <a:r>
              <a:rPr lang="th-TH" dirty="0" smtClean="0">
                <a:solidFill>
                  <a:schemeClr val="tx1"/>
                </a:solidFill>
              </a:rPr>
              <a:t>ฎ.๗๙๖/๒๕๓๗ แม้ชั้นแรกพนักงานสอบสวนจะดำเนินคดีแก่จำเลยในข้อหาปลอมและใช้เอกสารปลอมตามปอ.มาตรา ๒๖๖,๒๖๘ ซึ่งเป็นคดีที่อยู่ในอำนาจของศาลจังหวัดอุดรธานี แต่เมื่อศาลจังหวัดอุดรธานีปล่อยตัวจำเลยแล้ว ต่อมาพนักงานสอบสวนได้แจ้งข้อหาจำเลยฐานแจ้งให้เจ้าพนักงานจดข้อความอันเป็นเท็จฯตามปอ.มาตรา๒๖๗ กรณีย่อม</a:t>
            </a:r>
            <a:r>
              <a:rPr lang="th-TH" b="1" dirty="0" smtClean="0">
                <a:solidFill>
                  <a:srgbClr val="FF0000"/>
                </a:solidFill>
              </a:rPr>
              <a:t>ถือว่าจำเลยเพิ่งถูกจับในข้อหาของคดีที่อยู่ในอำนาจศาลแขวงตั้งแต่วันที่แจ้งข้อหาตามปอ.มาตรา๒๖๗</a:t>
            </a:r>
            <a:r>
              <a:rPr lang="th-TH" b="1" dirty="0" smtClean="0">
                <a:solidFill>
                  <a:schemeClr val="tx1"/>
                </a:solidFill>
              </a:rPr>
              <a:t> </a:t>
            </a:r>
            <a:r>
              <a:rPr lang="th-TH" dirty="0" smtClean="0">
                <a:solidFill>
                  <a:schemeClr val="tx1"/>
                </a:solidFill>
              </a:rPr>
              <a:t>เมื่อพนักงานอัยการได้ขอผัดฟ้องและฟ้องจำเลยภายในกำหนดเวลาที่บัญญัติไว้ตาม</a:t>
            </a:r>
            <a:r>
              <a:rPr lang="th-TH" dirty="0" err="1" smtClean="0">
                <a:solidFill>
                  <a:schemeClr val="tx1"/>
                </a:solidFill>
              </a:rPr>
              <a:t>พรบ.</a:t>
            </a:r>
            <a:r>
              <a:rPr lang="th-TH" dirty="0" smtClean="0">
                <a:solidFill>
                  <a:schemeClr val="tx1"/>
                </a:solidFill>
              </a:rPr>
              <a:t>จัดตั้งศาลแขวงฯมาตรา ๗วรรคสอง จึงไม่มีเหตุที่จะต้องขออนุญาตจากอธิบดีกรมอัยการ</a:t>
            </a:r>
            <a:endParaRPr lang="th-TH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>
                <a:solidFill>
                  <a:schemeClr val="tx1"/>
                </a:solidFill>
              </a:rPr>
              <a:t>แนวคำพิพากษาศาลฎีกา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th-TH" dirty="0" smtClean="0">
                <a:solidFill>
                  <a:schemeClr val="tx1"/>
                </a:solidFill>
              </a:rPr>
              <a:t>ฎ.๕๘๖/๒๕๑๑ จำเลยถูกจำคุกอยู่ในคดีอื่นแล้วถูกสอบสวนอีกคดีหนึ่ง ถือว่าการสอบสวนคดีหลังไม่ได้มีการจับกุมจำเลย </a:t>
            </a:r>
            <a:r>
              <a:rPr lang="th-TH" b="1" dirty="0" smtClean="0">
                <a:solidFill>
                  <a:srgbClr val="FF0000"/>
                </a:solidFill>
              </a:rPr>
              <a:t>จึงไม่ต้องมีการผัดฟ้องตามมาตรา ๗ แห่ง </a:t>
            </a:r>
            <a:r>
              <a:rPr lang="th-TH" b="1" dirty="0" err="1" smtClean="0">
                <a:solidFill>
                  <a:srgbClr val="FF0000"/>
                </a:solidFill>
              </a:rPr>
              <a:t>พรบ.</a:t>
            </a:r>
            <a:r>
              <a:rPr lang="th-TH" b="1" dirty="0" smtClean="0">
                <a:solidFill>
                  <a:srgbClr val="FF0000"/>
                </a:solidFill>
              </a:rPr>
              <a:t>จัดตั้งศาลแขวงฯ</a:t>
            </a:r>
            <a:r>
              <a:rPr lang="th-TH" b="1" dirty="0" smtClean="0">
                <a:solidFill>
                  <a:schemeClr val="tx1"/>
                </a:solidFill>
              </a:rPr>
              <a:t> </a:t>
            </a:r>
            <a:r>
              <a:rPr lang="th-TH" dirty="0" smtClean="0">
                <a:solidFill>
                  <a:schemeClr val="tx1"/>
                </a:solidFill>
              </a:rPr>
              <a:t>แม้พนักงานสอบสวนจะเคยผัดฟ้องมาบ้าง ก็ไม่เป็นเหตุให้ต้องฟ้องคดีภายในกำหนดเวลาตามมาตรา ๙ แห่ง</a:t>
            </a:r>
            <a:r>
              <a:rPr lang="th-TH" dirty="0" err="1" smtClean="0">
                <a:solidFill>
                  <a:schemeClr val="tx1"/>
                </a:solidFill>
              </a:rPr>
              <a:t>พรบ.</a:t>
            </a:r>
            <a:r>
              <a:rPr lang="th-TH" dirty="0" smtClean="0">
                <a:solidFill>
                  <a:schemeClr val="tx1"/>
                </a:solidFill>
              </a:rPr>
              <a:t>ดังกล่าว</a:t>
            </a:r>
            <a:endParaRPr lang="th-TH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th-TH" dirty="0" smtClean="0"/>
              <a:t>แนวคำพิพากษาศาลฎีกา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th-TH" dirty="0" smtClean="0"/>
              <a:t>   ฎ.๓๗๔๔/๒๕๔๑ ตาม</a:t>
            </a:r>
            <a:r>
              <a:rPr lang="th-TH" dirty="0" err="1" smtClean="0"/>
              <a:t>พรบ.</a:t>
            </a:r>
            <a:r>
              <a:rPr lang="th-TH" dirty="0" smtClean="0"/>
              <a:t>จัดตั้งศาลแขวงฯมาตรา ๗ เป็นบทบัญญัติเพื่อมิให้การดำเนินคดีอาญาที่อยู่ในอำนาจศาลแขวงต้องล่าช้าและทำให้ผู้ต้องหาต้องถูกควบคุมไว้นานเกินสมควรแก่เหตุและความจำเป็น เมื่อปรากฏว่าผู้ร้องได้ขออายัดตัวผู้ต้องหาต่อพนักงานสอบสวนในคดีอื่นและในวันเดียวกันนั้นผู้ร้องได้แจ้งข้อกล่าวหา แจ้งสิทธิและสอบปากคำผู้ต้องหาจึง</a:t>
            </a:r>
            <a:r>
              <a:rPr lang="th-TH" b="1" dirty="0" smtClean="0">
                <a:solidFill>
                  <a:srgbClr val="FF0000"/>
                </a:solidFill>
              </a:rPr>
              <a:t>ถือได้ว่าผู้ร้องได้จับผู้ต้องหาแล้ว </a:t>
            </a:r>
            <a:r>
              <a:rPr lang="th-TH" dirty="0" smtClean="0"/>
              <a:t>หาใช่เป็นกรณีผู้ร้องขออายัดตัวผู้ต้องหาแต่เพียงอย่างเดียวไม่ ผู้ร้องยังมีหน้าที่ต้องส่งตัวผู้ต้องหาพร้อมสำนวนการสอบสวนไปยังพนักงานอัยการเพื่อฟ้องต่อศาลภายในกำหนดเวลาสี่สิบแปดชั่วโมงนับแต่เวลาที่ผู้ต้องหาถูกจับดังกล่าว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/>
              <a:t>ข้อสังเกต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  <a:buNone/>
            </a:pPr>
            <a:r>
              <a:rPr lang="th-TH" dirty="0" smtClean="0"/>
              <a:t>    ๑.กำหนดเวลาขอผัดฟ้อง</a:t>
            </a:r>
            <a:r>
              <a:rPr lang="th-TH" b="1" dirty="0" smtClean="0">
                <a:solidFill>
                  <a:srgbClr val="FF0000"/>
                </a:solidFill>
              </a:rPr>
              <a:t>ต้องเริ่มนับทันทีในวันแรกที่ร้องขอผัดฟ้อง             </a:t>
            </a:r>
            <a:r>
              <a:rPr lang="th-TH" b="1" dirty="0" smtClean="0">
                <a:solidFill>
                  <a:schemeClr val="tx1"/>
                </a:solidFill>
              </a:rPr>
              <a:t>(</a:t>
            </a:r>
            <a:r>
              <a:rPr lang="th-TH" dirty="0" smtClean="0"/>
              <a:t>ฎ.๕๗๓๗/๒๕๓๓ )</a:t>
            </a:r>
          </a:p>
          <a:p>
            <a:pPr>
              <a:lnSpc>
                <a:spcPct val="200000"/>
              </a:lnSpc>
              <a:buNone/>
            </a:pPr>
            <a:r>
              <a:rPr lang="th-TH" dirty="0" smtClean="0"/>
              <a:t>     ๒.ในกรณีนิติบุคคลเป็นจำเลยจะไม่มีการจับกุม เพราะนิติบุคคลไม่อยู่ในสภาพที่จะจับกุมตัวได้ จึงไม่ต้องดำเนินการตามมาตรา ๗ </a:t>
            </a:r>
          </a:p>
          <a:p>
            <a:pPr>
              <a:lnSpc>
                <a:spcPct val="200000"/>
              </a:lnSpc>
              <a:buNone/>
            </a:pPr>
            <a:r>
              <a:rPr lang="th-TH" dirty="0" smtClean="0"/>
              <a:t>      ( ฎ.๑๓๑๙/๒๕๒๒ )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/>
              <a:t>การร้องขอออกหมายจับ-หมายค้น ( กรณีปกติ 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th-TH" dirty="0" smtClean="0"/>
              <a:t>    </a:t>
            </a:r>
            <a:r>
              <a:rPr lang="th-TH" b="1" dirty="0" smtClean="0"/>
              <a:t>ศาลที่มีอำนาจออกหมาย</a:t>
            </a:r>
          </a:p>
          <a:p>
            <a:pPr>
              <a:lnSpc>
                <a:spcPct val="150000"/>
              </a:lnSpc>
              <a:buNone/>
            </a:pPr>
            <a:r>
              <a:rPr lang="th-TH" dirty="0"/>
              <a:t> </a:t>
            </a:r>
            <a:r>
              <a:rPr lang="th-TH" dirty="0" smtClean="0"/>
              <a:t>             การร้องขอให้ออก</a:t>
            </a:r>
            <a:r>
              <a:rPr lang="th-TH" b="1" dirty="0" smtClean="0">
                <a:solidFill>
                  <a:schemeClr val="tx2"/>
                </a:solidFill>
              </a:rPr>
              <a:t>หมายจับ</a:t>
            </a:r>
            <a:r>
              <a:rPr lang="th-TH" dirty="0" smtClean="0">
                <a:solidFill>
                  <a:schemeClr val="tx2"/>
                </a:solidFill>
              </a:rPr>
              <a:t>ใ</a:t>
            </a:r>
            <a:r>
              <a:rPr lang="th-TH" dirty="0" smtClean="0"/>
              <a:t>ห้ร้องต่อศาลที่มีเขตอำนาจชำระคดีหรือศาลที่มีอำนาจเหนือท้องที่ที่จะทำการจับ  ส่วนการร้องขอให้ออก</a:t>
            </a:r>
            <a:r>
              <a:rPr lang="th-TH" b="1" dirty="0" smtClean="0">
                <a:solidFill>
                  <a:schemeClr val="tx2">
                    <a:lumMod val="75000"/>
                  </a:schemeClr>
                </a:solidFill>
              </a:rPr>
              <a:t>หมายค้น</a:t>
            </a:r>
            <a:r>
              <a:rPr lang="th-TH" dirty="0" smtClean="0"/>
              <a:t>ให้ร้องขอต่อศาลที่เขตอำนาจเหนือท้องที่ที่จะทำการค้น 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/>
              <a:t>หมายจับ-หมายค้น ( ต่อ 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  <a:buNone/>
            </a:pPr>
            <a:r>
              <a:rPr lang="th-TH" dirty="0" smtClean="0"/>
              <a:t>        การร้องขอให้ออกหมายจับหรือหมายค้นที่เกี่ยวกับ</a:t>
            </a:r>
            <a:r>
              <a:rPr lang="th-TH" b="1" dirty="0" smtClean="0">
                <a:solidFill>
                  <a:srgbClr val="FF0000"/>
                </a:solidFill>
              </a:rPr>
              <a:t>คดีอาญาที่อยู่ในอำนาจของศาลชำนัญพิเศษ</a:t>
            </a:r>
            <a:r>
              <a:rPr lang="th-TH" dirty="0" smtClean="0"/>
              <a:t> ให้ร้องขอต่อศาลชำนัญพิเศษที่มีเขตอำนาจชำระคดีนั้น </a:t>
            </a:r>
            <a:r>
              <a:rPr lang="th-TH" b="1" dirty="0" smtClean="0">
                <a:solidFill>
                  <a:schemeClr val="accent4">
                    <a:lumMod val="75000"/>
                  </a:schemeClr>
                </a:solidFill>
              </a:rPr>
              <a:t>แต่ถ้าจะทำการจับหรือค้นในจังหวัดอื่นนอกกรุงเทพมหานคร </a:t>
            </a:r>
            <a:r>
              <a:rPr lang="th-TH" dirty="0" smtClean="0"/>
              <a:t>ให้ร้องขอต่อ</a:t>
            </a:r>
            <a:r>
              <a:rPr lang="th-TH" b="1" dirty="0" smtClean="0">
                <a:solidFill>
                  <a:srgbClr val="FF0000"/>
                </a:solidFill>
              </a:rPr>
              <a:t>ศาลจังหวัด</a:t>
            </a:r>
            <a:r>
              <a:rPr lang="th-TH" dirty="0" smtClean="0"/>
              <a:t>ที่มีเขตอำนาจเหนือท้องที่นั้นได้ด้วย (ข้อบังคับประธานศาลฎีกาฯข้อ ๘ )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/>
              <a:t>ผู้ร้องขอให้ออกหมาย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th-TH" dirty="0" smtClean="0"/>
              <a:t>       พนักงานฝ่ายปกครองหรือตำรวจหรือเจ้าพนักงานอื่นซึ่งร้องขอให้ศาลออกหมายจับหรือหมายค้น </a:t>
            </a:r>
            <a:r>
              <a:rPr lang="th-TH" b="1" dirty="0" smtClean="0">
                <a:solidFill>
                  <a:srgbClr val="FF0000"/>
                </a:solidFill>
              </a:rPr>
              <a:t>จะต้องเป็นผู้ที่มีอำนาจหน้าที่เกี่ยวข้องกับการสืบสวนหรือสอบสวนคดีที่ร้องขอออกหมายนั้น</a:t>
            </a:r>
            <a:r>
              <a:rPr lang="th-TH" dirty="0" smtClean="0"/>
              <a:t>และต้องพร้อมที่จะมาให้ผู้พิพากษาสอบถามก่อนออกหมายได้ทันที</a:t>
            </a:r>
          </a:p>
          <a:p>
            <a:pPr>
              <a:buNone/>
            </a:pPr>
            <a:r>
              <a:rPr lang="th-TH" dirty="0"/>
              <a:t> </a:t>
            </a:r>
            <a:r>
              <a:rPr lang="th-TH" dirty="0" smtClean="0"/>
              <a:t>        ในกรณีที่พนักงานฝ่ายปกครองหรือเจ้าพนักงานอื่นเป็นผู้ร้องขอ ผู้นั้นต้องดำรงตำแหน่ง</a:t>
            </a:r>
            <a:r>
              <a:rPr lang="th-TH" b="1" dirty="0" smtClean="0">
                <a:solidFill>
                  <a:srgbClr val="FF0000"/>
                </a:solidFill>
              </a:rPr>
              <a:t>ตั้งแต่ระดับสามขึ้นไป </a:t>
            </a:r>
            <a:r>
              <a:rPr lang="th-TH" dirty="0" smtClean="0"/>
              <a:t>ในกรณีเป็นตำรวจ ผู้นั้นต้องมียศตั้งแต่ชั้นร้อยตำรวจตรีขึ้นไป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th-TH" dirty="0" smtClean="0"/>
              <a:t>การเสนอพยานหลักฐานในการออกหมายจับ-หมายค้น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th-TH" dirty="0" smtClean="0"/>
              <a:t>       การร้องขอให้ออกหมายจับ ผู้ร้องขอต้องเสนอ</a:t>
            </a:r>
            <a:r>
              <a:rPr lang="th-TH" b="1" dirty="0" smtClean="0">
                <a:solidFill>
                  <a:srgbClr val="FF0000"/>
                </a:solidFill>
              </a:rPr>
              <a:t>พยานหลักฐานตามสมควร</a:t>
            </a:r>
            <a:r>
              <a:rPr lang="th-TH" dirty="0" smtClean="0"/>
              <a:t>ว่า ผู้จะถูกจับน่าจะได้กระทำความผิดอาญาซึ่งมีอัตราโทษจำคุกอย่างสูงเกินสามปี หรือน่าจะได้กระทำความผิดอาญาและมีเหตุอันควรเชื่อว่าผู้นั้นจะหลบหนี หรือจะไปยุ่งเหยิงกับพยานหลักฐานหรือก่อเหตุอันตรายประการอื่น</a:t>
            </a:r>
          </a:p>
          <a:p>
            <a:pPr>
              <a:buNone/>
            </a:pPr>
            <a:r>
              <a:rPr lang="th-TH" dirty="0"/>
              <a:t> </a:t>
            </a:r>
            <a:r>
              <a:rPr lang="th-TH" dirty="0" smtClean="0"/>
              <a:t>        ถ้าผู้ถูกจับไม่มีที่อยู่เป็นหลักแหล่งหรือไม่มาตามหมายเรียกหรือตามนัดโดยไม่มีข้อแก้ตัวอันควร</a:t>
            </a:r>
            <a:r>
              <a:rPr lang="th-TH" b="1" dirty="0" smtClean="0">
                <a:solidFill>
                  <a:srgbClr val="FF0000"/>
                </a:solidFill>
              </a:rPr>
              <a:t>ให้สันนิษฐานว่าผู้นั้นจะหลบหนี</a:t>
            </a:r>
          </a:p>
          <a:p>
            <a:pPr>
              <a:buNone/>
            </a:pPr>
            <a:r>
              <a:rPr lang="th-TH" dirty="0"/>
              <a:t> </a:t>
            </a:r>
            <a:r>
              <a:rPr lang="th-TH" dirty="0" smtClean="0"/>
              <a:t>         ( ระเบียบประธานศาลฎีกา ข้อ ๑๔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/>
              <a:t>การเสนอพยานหลักฐานในการออกหมาย ( ต่อ 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th-TH" dirty="0" smtClean="0"/>
              <a:t>            </a:t>
            </a:r>
            <a:r>
              <a:rPr lang="th-TH" b="1" dirty="0" smtClean="0">
                <a:solidFill>
                  <a:srgbClr val="FF0000"/>
                </a:solidFill>
              </a:rPr>
              <a:t>๑.ข้อมูลที่ได้จากการสืบสวนสอบสวน </a:t>
            </a:r>
            <a:r>
              <a:rPr lang="th-TH" dirty="0" smtClean="0"/>
              <a:t>เช่น บันทึกถ้อยคำสายลับ</a:t>
            </a:r>
          </a:p>
          <a:p>
            <a:pPr>
              <a:lnSpc>
                <a:spcPct val="150000"/>
              </a:lnSpc>
              <a:buNone/>
            </a:pPr>
            <a:r>
              <a:rPr lang="th-TH" dirty="0"/>
              <a:t> </a:t>
            </a:r>
            <a:r>
              <a:rPr lang="th-TH" dirty="0" smtClean="0"/>
              <a:t>   ข้อมูลที่ได้จากการเฝ้าสังเกตการณ์ของเจ้าพนักงานงาน เป็นต้น</a:t>
            </a:r>
          </a:p>
          <a:p>
            <a:pPr>
              <a:lnSpc>
                <a:spcPct val="150000"/>
              </a:lnSpc>
              <a:buNone/>
            </a:pPr>
            <a:r>
              <a:rPr lang="th-TH" dirty="0"/>
              <a:t> </a:t>
            </a:r>
            <a:r>
              <a:rPr lang="th-TH" dirty="0" smtClean="0"/>
              <a:t>           </a:t>
            </a:r>
            <a:r>
              <a:rPr lang="th-TH" b="1" dirty="0" smtClean="0">
                <a:solidFill>
                  <a:srgbClr val="FF0000"/>
                </a:solidFill>
              </a:rPr>
              <a:t>๒.ข้อมูลที่ได้จากการวิเคราะห์ทางนิติวิทยาศาสตร์ </a:t>
            </a:r>
            <a:r>
              <a:rPr lang="th-TH" dirty="0" smtClean="0"/>
              <a:t>หรือที่ได้จากเครื่องมือทางวิทยาศาสตร์หรือเทคโนโลยี เช่น เครื่องตรวจพิสูจน์ทางพันธุกรรม เครื่องจับเท็จ เครื่องตรวจลายพิมพ์นิ้วมือ 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/>
              <a:t>มาตรฐานการพิสูจน์ของโจทก์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th-TH" dirty="0" smtClean="0"/>
              <a:t>        ๑.ชั้นไต่สวนมูลฟ้อง  ( ป.วิ อาญา มาตรา ๑๖๗  )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th-TH" dirty="0"/>
              <a:t> </a:t>
            </a:r>
            <a:r>
              <a:rPr lang="th-TH" dirty="0" smtClean="0"/>
              <a:t>                 ๑.๑ คดีมีมูล            ประทับรับฟ้อง           เป็นคำสั่งเด็ดขาด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th-TH" dirty="0"/>
              <a:t> </a:t>
            </a:r>
            <a:r>
              <a:rPr lang="th-TH" dirty="0" smtClean="0"/>
              <a:t>                  ๑.๒ คดีไม่มีมูล            ยกฟ้อง              อุทธรณ์ฎีกาได้</a:t>
            </a:r>
          </a:p>
        </p:txBody>
      </p:sp>
      <p:sp>
        <p:nvSpPr>
          <p:cNvPr id="4" name="ลูกศรขวา 3"/>
          <p:cNvSpPr/>
          <p:nvPr/>
        </p:nvSpPr>
        <p:spPr>
          <a:xfrm>
            <a:off x="3565612" y="3586403"/>
            <a:ext cx="48433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ลูกศรขวา 4"/>
          <p:cNvSpPr/>
          <p:nvPr/>
        </p:nvSpPr>
        <p:spPr>
          <a:xfrm>
            <a:off x="3743908" y="4682345"/>
            <a:ext cx="61206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ลูกศรขวา 5"/>
          <p:cNvSpPr/>
          <p:nvPr/>
        </p:nvSpPr>
        <p:spPr>
          <a:xfrm>
            <a:off x="5846463" y="3586403"/>
            <a:ext cx="597745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ลูกศรขวา 6"/>
          <p:cNvSpPr/>
          <p:nvPr/>
        </p:nvSpPr>
        <p:spPr>
          <a:xfrm>
            <a:off x="5448111" y="4682345"/>
            <a:ext cx="69722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55851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/>
              <a:t>การเสนอพยานหลักฐานในการขอหมายจับ-หมายค้น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200000"/>
              </a:lnSpc>
              <a:buNone/>
            </a:pPr>
            <a:r>
              <a:rPr lang="th-TH" dirty="0" smtClean="0"/>
              <a:t>     </a:t>
            </a:r>
            <a:r>
              <a:rPr lang="th-TH" b="1" dirty="0" smtClean="0">
                <a:solidFill>
                  <a:srgbClr val="FF0000"/>
                </a:solidFill>
              </a:rPr>
              <a:t>๓.ข้อมูลที่ได้จากสื่ออิเล็กทรอนิกส์ </a:t>
            </a:r>
            <a:r>
              <a:rPr lang="th-TH" dirty="0" smtClean="0"/>
              <a:t>เช่น ข้อมูลจากจดหมายอิเล็กทรอนิกส์ </a:t>
            </a:r>
          </a:p>
          <a:p>
            <a:pPr>
              <a:lnSpc>
                <a:spcPct val="200000"/>
              </a:lnSpc>
              <a:buNone/>
            </a:pPr>
            <a:r>
              <a:rPr lang="th-TH" dirty="0"/>
              <a:t> </a:t>
            </a:r>
            <a:r>
              <a:rPr lang="th-TH" dirty="0" smtClean="0"/>
              <a:t>     </a:t>
            </a:r>
            <a:r>
              <a:rPr lang="th-TH" b="1" dirty="0" smtClean="0">
                <a:solidFill>
                  <a:srgbClr val="FF0000"/>
                </a:solidFill>
              </a:rPr>
              <a:t>๔.ข้อมูลที่ได้จากหนังสือของพนักงานอัยการ</a:t>
            </a:r>
            <a:r>
              <a:rPr lang="th-TH" dirty="0" smtClean="0"/>
              <a:t>เรื่องขอให้จัดการให้ได้ตัวผู้ต้องหา ( </a:t>
            </a:r>
            <a:r>
              <a:rPr lang="th-TH" dirty="0" err="1" smtClean="0"/>
              <a:t>อ.ก.</a:t>
            </a:r>
            <a:r>
              <a:rPr lang="th-TH" dirty="0" smtClean="0"/>
              <a:t>๒๙ ) เป็นต้น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th-TH" dirty="0" smtClean="0"/>
              <a:t>การร้องขอและการออกหมายจับ-หมายค้นในกรณีพิเศษ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h-TH" dirty="0" smtClean="0"/>
              <a:t>        </a:t>
            </a:r>
            <a:r>
              <a:rPr lang="th-TH" b="1" dirty="0" smtClean="0"/>
              <a:t>๑.การร้องขอและการออกหมายจับ-หมายค้นนอกเขตศาล</a:t>
            </a:r>
          </a:p>
          <a:p>
            <a:pPr>
              <a:lnSpc>
                <a:spcPct val="150000"/>
              </a:lnSpc>
              <a:buNone/>
            </a:pPr>
            <a:r>
              <a:rPr lang="th-TH" dirty="0"/>
              <a:t> </a:t>
            </a:r>
            <a:r>
              <a:rPr lang="th-TH" dirty="0" smtClean="0"/>
              <a:t>              เจ้าพนักงานซึ่งจะทำการจับหรือค้น</a:t>
            </a:r>
            <a:r>
              <a:rPr lang="th-TH" b="1" dirty="0" smtClean="0">
                <a:solidFill>
                  <a:srgbClr val="FF0000"/>
                </a:solidFill>
              </a:rPr>
              <a:t>นอกเขตศาลอาญา </a:t>
            </a:r>
            <a:r>
              <a:rPr lang="th-TH" dirty="0" smtClean="0"/>
              <a:t>จะร้องขอให้ออกหมายจับหรือหมายค้น</a:t>
            </a:r>
            <a:r>
              <a:rPr lang="th-TH" b="1" dirty="0" smtClean="0">
                <a:solidFill>
                  <a:srgbClr val="FF0000"/>
                </a:solidFill>
              </a:rPr>
              <a:t>ต่อศาลอาญา</a:t>
            </a:r>
            <a:r>
              <a:rPr lang="th-TH" dirty="0" smtClean="0"/>
              <a:t>ได้ต่อเมื่อเป็นกรณีจำเป็นเร่งด่วนอย่างยิ่งและการร้องขอต่อศาลที่มีเขตอำนาจจะเกิดความล่าช้าเสียหายอย่างร้ายแรงต่อการปฏิบัติหน้าที่ </a:t>
            </a:r>
            <a:r>
              <a:rPr lang="th-TH" b="1" dirty="0" smtClean="0"/>
              <a:t>เช่น </a:t>
            </a:r>
            <a:r>
              <a:rPr lang="th-TH" dirty="0" smtClean="0"/>
              <a:t>ผู้จะถูกออกหมายจับกำลังจะหลบหนี หรือสิ่งของที่ต้องการจะหาหรือยึดกำลังจะถูกโยกย้ายหรือทำลาย (  ระเบียบประธานศาลฎีกาข้อ ๒๕ )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/>
              <a:t>การร้องขอออกหมายจับหมายค้นในกรณีพิเศษ( ต่อ)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th-TH" dirty="0" smtClean="0"/>
              <a:t>         </a:t>
            </a:r>
            <a:r>
              <a:rPr lang="th-TH" b="1" dirty="0" smtClean="0"/>
              <a:t>๒.การร้องขอและการออกหมายจับหมายค้นโดยทางสื่อเทคโนโลยีสารสนเทศ</a:t>
            </a:r>
          </a:p>
          <a:p>
            <a:pPr>
              <a:lnSpc>
                <a:spcPct val="150000"/>
              </a:lnSpc>
              <a:buNone/>
            </a:pPr>
            <a:r>
              <a:rPr lang="th-TH" b="1" dirty="0"/>
              <a:t> </a:t>
            </a:r>
            <a:r>
              <a:rPr lang="th-TH" b="1" dirty="0" smtClean="0"/>
              <a:t>             </a:t>
            </a:r>
            <a:r>
              <a:rPr lang="th-TH" b="1" dirty="0" smtClean="0">
                <a:solidFill>
                  <a:srgbClr val="FF0000"/>
                </a:solidFill>
              </a:rPr>
              <a:t>ในกรณีจำเป็นเร่งด่วน</a:t>
            </a:r>
            <a:r>
              <a:rPr lang="th-TH" b="1" dirty="0" smtClean="0">
                <a:solidFill>
                  <a:schemeClr val="tx1"/>
                </a:solidFill>
              </a:rPr>
              <a:t>และ</a:t>
            </a:r>
            <a:r>
              <a:rPr lang="th-TH" b="1" dirty="0" smtClean="0">
                <a:solidFill>
                  <a:srgbClr val="FF0000"/>
                </a:solidFill>
              </a:rPr>
              <a:t>มีเหตุอันควร</a:t>
            </a:r>
            <a:r>
              <a:rPr lang="th-TH" dirty="0" smtClean="0"/>
              <a:t>ซึ่งผู้ร้องขอไม่อาจไปพบผู้พิพากษาได้ ผู้ร้องขออาจร้องขอต่อผู้พิพากษาทางโทรศัพท์ โทรสาร สื่ออิเล็กทรอนิกส์หรือสื่อเทคโนโลยีสารสนเทศประเภทอื่นที่เหมาะสมเพื่อขอให้ศาลออกหมายจับหรือหมายค้นก็ได้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/>
              <a:t>การร้องขอหมายจับหมายค้นในกรณีพิเศษ ( ต่อ 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200000"/>
              </a:lnSpc>
              <a:buNone/>
            </a:pPr>
            <a:r>
              <a:rPr lang="th-TH" dirty="0" smtClean="0"/>
              <a:t>        ในกรณีพนักงานฝ่ายปกครองหรือเจ้าพนักงานอื่นเป็นผู้ร้องขอ ผู้นั้นต้องดำรงตำแหน่ง</a:t>
            </a:r>
            <a:r>
              <a:rPr lang="th-TH" b="1" dirty="0" smtClean="0">
                <a:solidFill>
                  <a:srgbClr val="FF0000"/>
                </a:solidFill>
              </a:rPr>
              <a:t>ตั้งแต่ระดับแปดขึ้นไป </a:t>
            </a:r>
            <a:r>
              <a:rPr lang="th-TH" dirty="0" smtClean="0"/>
              <a:t>ในกรณีเป็นตำรวจ ผู้นั้นต้องมียศตั้งแต่</a:t>
            </a:r>
            <a:r>
              <a:rPr lang="th-TH" b="1" dirty="0" smtClean="0">
                <a:solidFill>
                  <a:srgbClr val="FF0000"/>
                </a:solidFill>
              </a:rPr>
              <a:t>ชั้นพันตำรวจเอกขึ้นไป</a:t>
            </a:r>
          </a:p>
          <a:p>
            <a:pPr>
              <a:lnSpc>
                <a:spcPct val="200000"/>
              </a:lnSpc>
              <a:buNone/>
            </a:pPr>
            <a:r>
              <a:rPr lang="th-TH" b="1" dirty="0">
                <a:solidFill>
                  <a:srgbClr val="FF0000"/>
                </a:solidFill>
              </a:rPr>
              <a:t> </a:t>
            </a:r>
            <a:r>
              <a:rPr lang="th-TH" b="1" dirty="0" smtClean="0">
                <a:solidFill>
                  <a:srgbClr val="FF0000"/>
                </a:solidFill>
              </a:rPr>
              <a:t>           ( ระเบียบประธานศาลฎีกาข้อ ๒๘,๒๙ )</a:t>
            </a:r>
            <a:endParaRPr lang="th-TH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th-TH" dirty="0" smtClean="0"/>
              <a:t>การร้องขอและการออกหมายค้นเพื่อจับผู้ดุร้ายหรือผู้ร้ายสำคัญในเวลากลางคืน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th-TH" dirty="0" smtClean="0"/>
              <a:t>    ๑.ผู้ร้องขอต้องเป็นข้าราชการระดับแปดขึ้นไปหรือตำรวจยศพันตำรวจเอกขึ้นไป</a:t>
            </a:r>
          </a:p>
          <a:p>
            <a:pPr>
              <a:lnSpc>
                <a:spcPct val="150000"/>
              </a:lnSpc>
              <a:buNone/>
            </a:pPr>
            <a:r>
              <a:rPr lang="th-TH" dirty="0"/>
              <a:t> </a:t>
            </a:r>
            <a:r>
              <a:rPr lang="th-TH" dirty="0" smtClean="0"/>
              <a:t>     ๒.ผู้นั้นเป็นผู้ดุร้ายหรือผู้ร้ายสำคัญ</a:t>
            </a:r>
          </a:p>
          <a:p>
            <a:pPr>
              <a:lnSpc>
                <a:spcPct val="150000"/>
              </a:lnSpc>
              <a:buNone/>
            </a:pPr>
            <a:r>
              <a:rPr lang="th-TH" dirty="0"/>
              <a:t> </a:t>
            </a:r>
            <a:r>
              <a:rPr lang="th-TH" dirty="0" smtClean="0"/>
              <a:t>     ๓.มีเหตุจำเป็นเร่งด่วนที่ต้องทำในเวลากลางคืน มิฉะนั้นผู้นั้นจะหลบหนีหรือก่อให้เกิดภยันตรายอย่างร้ายแรง</a:t>
            </a:r>
          </a:p>
          <a:p>
            <a:pPr>
              <a:lnSpc>
                <a:spcPct val="150000"/>
              </a:lnSpc>
              <a:buNone/>
            </a:pPr>
            <a:r>
              <a:rPr lang="th-TH" dirty="0"/>
              <a:t> </a:t>
            </a:r>
            <a:r>
              <a:rPr lang="th-TH" dirty="0" smtClean="0"/>
              <a:t>     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/>
              <a:t>เขตอำนาจศาลแขวงเชียงใหม่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h-TH" dirty="0" smtClean="0"/>
              <a:t>    </a:t>
            </a:r>
          </a:p>
          <a:p>
            <a:pPr algn="just">
              <a:buNone/>
            </a:pPr>
            <a:r>
              <a:rPr lang="th-TH" b="1" dirty="0" smtClean="0"/>
              <a:t>          ๑. อำเภอเมืองเชียงใหม่            ๑๐. อำเภอสารภี   </a:t>
            </a:r>
          </a:p>
          <a:p>
            <a:pPr algn="just">
              <a:buNone/>
            </a:pPr>
            <a:r>
              <a:rPr lang="th-TH" b="1" dirty="0"/>
              <a:t> </a:t>
            </a:r>
            <a:r>
              <a:rPr lang="th-TH" b="1" dirty="0" smtClean="0"/>
              <a:t>         ๒.อำเภอแม่ริม                       ๑๑. อำเภอหางดง</a:t>
            </a:r>
          </a:p>
          <a:p>
            <a:pPr algn="just">
              <a:buNone/>
            </a:pPr>
            <a:r>
              <a:rPr lang="th-TH" b="1" dirty="0"/>
              <a:t> </a:t>
            </a:r>
            <a:r>
              <a:rPr lang="th-TH" b="1" dirty="0" smtClean="0"/>
              <a:t>         ๓.อำเภอแม่แตง                     ๑๒. อำเภอสันป่าตอง</a:t>
            </a:r>
          </a:p>
          <a:p>
            <a:pPr algn="just">
              <a:buNone/>
            </a:pPr>
            <a:r>
              <a:rPr lang="th-TH" b="1" dirty="0"/>
              <a:t> </a:t>
            </a:r>
            <a:r>
              <a:rPr lang="th-TH" b="1" dirty="0" smtClean="0"/>
              <a:t>         ๔.อำเภอเชียงดาว                   ๑๓. อำเภอแม่วาง</a:t>
            </a:r>
          </a:p>
          <a:p>
            <a:pPr algn="just">
              <a:buNone/>
            </a:pPr>
            <a:r>
              <a:rPr lang="th-TH" b="1" dirty="0"/>
              <a:t> </a:t>
            </a:r>
            <a:r>
              <a:rPr lang="th-TH" b="1" dirty="0" smtClean="0"/>
              <a:t>         ๕.อำเภอ</a:t>
            </a:r>
            <a:r>
              <a:rPr lang="th-TH" b="1" dirty="0" err="1" smtClean="0"/>
              <a:t>พร้าว</a:t>
            </a:r>
            <a:r>
              <a:rPr lang="th-TH" b="1" dirty="0" smtClean="0"/>
              <a:t>                       ๑๔. อำเภอจอมทอง</a:t>
            </a:r>
          </a:p>
          <a:p>
            <a:pPr algn="just">
              <a:buNone/>
            </a:pPr>
            <a:r>
              <a:rPr lang="th-TH" b="1" dirty="0"/>
              <a:t> </a:t>
            </a:r>
            <a:r>
              <a:rPr lang="th-TH" b="1" dirty="0" smtClean="0"/>
              <a:t>         ๖.อำเภอสะเมิง                      ๑๕. อำเภอฮอด</a:t>
            </a:r>
          </a:p>
          <a:p>
            <a:pPr algn="just">
              <a:buNone/>
            </a:pPr>
            <a:r>
              <a:rPr lang="th-TH" b="1" dirty="0"/>
              <a:t> </a:t>
            </a:r>
            <a:r>
              <a:rPr lang="th-TH" b="1" dirty="0" smtClean="0"/>
              <a:t>         ๗.อำเภอสันทราย                   ๑๖. อำเภอแม่</a:t>
            </a:r>
            <a:r>
              <a:rPr lang="th-TH" b="1" dirty="0" err="1" smtClean="0"/>
              <a:t>ออน</a:t>
            </a:r>
            <a:endParaRPr lang="th-TH" b="1" dirty="0" smtClean="0"/>
          </a:p>
          <a:p>
            <a:pPr algn="just">
              <a:buNone/>
            </a:pPr>
            <a:r>
              <a:rPr lang="th-TH" b="1" dirty="0"/>
              <a:t> </a:t>
            </a:r>
            <a:r>
              <a:rPr lang="th-TH" b="1" dirty="0" smtClean="0"/>
              <a:t>         ๘.อำเภอดอยสะเก็ด                ๑๗. อำเภอดอยหล่อ</a:t>
            </a:r>
          </a:p>
          <a:p>
            <a:pPr algn="just">
              <a:buNone/>
            </a:pPr>
            <a:r>
              <a:rPr lang="th-TH" b="1" dirty="0" smtClean="0"/>
              <a:t>          ๙.อำเภอสันกำแพง                 ๑๘. อำเภอเวียงแหง</a:t>
            </a:r>
          </a:p>
          <a:p>
            <a:pPr algn="just">
              <a:buNone/>
            </a:pPr>
            <a:r>
              <a:rPr lang="th-TH" b="1" dirty="0"/>
              <a:t> </a:t>
            </a:r>
            <a:r>
              <a:rPr lang="th-TH" b="1" dirty="0" smtClean="0"/>
              <a:t>    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/>
              <a:t>มาตรฐานการพิสูจน์ของโจทก์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th-TH" dirty="0" smtClean="0"/>
              <a:t>   ๒. ชั้นพิจารณา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th-TH" dirty="0"/>
              <a:t> </a:t>
            </a:r>
            <a:r>
              <a:rPr lang="th-TH" dirty="0" smtClean="0"/>
              <a:t>           ๒.๑ กรณีจำเลยให้การรับสารภาพ ( ป.วิ.อาญา มาตรา ๑๗๖ )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th-TH" dirty="0"/>
              <a:t> </a:t>
            </a:r>
            <a:r>
              <a:rPr lang="th-TH" dirty="0" smtClean="0"/>
              <a:t>           ๒.๒  กรณีจำเลยให้การปฏิเสธ ( ป.วิ.อาญา มาตรา ๒๒๗ )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41578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1368</TotalTime>
  <Words>5327</Words>
  <Application>Microsoft Office PowerPoint</Application>
  <PresentationFormat>นำเสนอทางหน้าจอ (4:3)</PresentationFormat>
  <Paragraphs>254</Paragraphs>
  <Slides>85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85</vt:i4>
      </vt:variant>
    </vt:vector>
  </HeadingPairs>
  <TitlesOfParts>
    <vt:vector size="86" baseType="lpstr">
      <vt:lpstr>ชุดรูปแบบของ Office</vt:lpstr>
      <vt:lpstr>มาตรฐานการพิสูจน์และการชั่งน้ำหนักพยานหลักฐาน</vt:lpstr>
      <vt:lpstr>มาตรฐานการพิสูจน์</vt:lpstr>
      <vt:lpstr>  </vt:lpstr>
      <vt:lpstr>ระดับของมาตรฐานการพิสูจน์</vt:lpstr>
      <vt:lpstr>เหตุอันมีพยานหลักฐานเพียงพอ</vt:lpstr>
      <vt:lpstr>ป.วิ.อาญามาตรา ๖๙</vt:lpstr>
      <vt:lpstr>   การพิสูจน์ให้เห็นถึงมูลคดี</vt:lpstr>
      <vt:lpstr>มาตรฐานการพิสูจน์ของโจทก์</vt:lpstr>
      <vt:lpstr>มาตรฐานการพิสูจน์ของโจทก์</vt:lpstr>
      <vt:lpstr>ป.วิ.อาญา มาตรา ๑๗๖</vt:lpstr>
      <vt:lpstr>ป.วิ.อาญา มาตรา ๒๒๗ </vt:lpstr>
      <vt:lpstr>หลักการพิจารณาเหตุอันควรสงสัย</vt:lpstr>
      <vt:lpstr>มาตรฐานการพิสูจน์ของจำเลย</vt:lpstr>
      <vt:lpstr>ภาพนิ่ง 14</vt:lpstr>
      <vt:lpstr>การชั่งน้ำหนักพยานหลักฐาน</vt:lpstr>
      <vt:lpstr>การชั่งน้ำหนักพยานเอกสาร</vt:lpstr>
      <vt:lpstr>การชั่งน้ำหนักพยานเอกสาร</vt:lpstr>
      <vt:lpstr>การชั่งน้ำหนักพยานเอกสาร</vt:lpstr>
      <vt:lpstr>พยานบุคคล</vt:lpstr>
      <vt:lpstr>ป.วิ.อาญา มาตรา ๒๒๖</vt:lpstr>
      <vt:lpstr>กระบวนการในการรับรู้หรือจิตวิทยาพยาน</vt:lpstr>
      <vt:lpstr>ปัจจัยเกี่ยวกับตัวพยาน</vt:lpstr>
      <vt:lpstr>การชั่งน้ำหนักพยานบุคคล</vt:lpstr>
      <vt:lpstr>การรับรู้</vt:lpstr>
      <vt:lpstr>การจดจำ</vt:lpstr>
      <vt:lpstr>การถ่ายทอด</vt:lpstr>
      <vt:lpstr>อคติ ๔</vt:lpstr>
      <vt:lpstr>ป.วิ.อาญา มาตรา ๒๒๗/๑</vt:lpstr>
      <vt:lpstr>ป.วิ.อาญา มาตรา ๒๒๗/๑ วรรคสอง</vt:lpstr>
      <vt:lpstr>แนวคำวินิจฉัยศาลฎีกา</vt:lpstr>
      <vt:lpstr>ภาพนิ่ง 31</vt:lpstr>
      <vt:lpstr>ภาพนิ่ง 32</vt:lpstr>
      <vt:lpstr>การชั่งน้ำหนักพยานวัตถุ</vt:lpstr>
      <vt:lpstr>การวินิจฉัยพยานวัตถุ</vt:lpstr>
      <vt:lpstr>พยานวัตถุ</vt:lpstr>
      <vt:lpstr>พยานวัตถุ</vt:lpstr>
      <vt:lpstr>พยานวัตถุ</vt:lpstr>
      <vt:lpstr>ภาพนิ่ง 38</vt:lpstr>
      <vt:lpstr>ภาพนิ่ง 39</vt:lpstr>
      <vt:lpstr>พยานผู้เชี่ยวชาญ</vt:lpstr>
      <vt:lpstr>ภาพนิ่ง 41</vt:lpstr>
      <vt:lpstr>ภาพนิ่ง 42</vt:lpstr>
      <vt:lpstr>ภาพนิ่ง 43</vt:lpstr>
      <vt:lpstr>ภาพนิ่ง 44</vt:lpstr>
      <vt:lpstr>ผลของการชั่งน้ำหนักพยานหลักฐาน</vt:lpstr>
      <vt:lpstr>ข้อสังเกต</vt:lpstr>
      <vt:lpstr>ข้อสังเกต</vt:lpstr>
      <vt:lpstr>แนวคำพิพากษาฎีกา</vt:lpstr>
      <vt:lpstr>ป.วิ.อาญา มาตรา ๒๒๖/๑</vt:lpstr>
      <vt:lpstr>ป.วิ.อาญามาตรา ๒๒๖/๑วรรคสอง</vt:lpstr>
      <vt:lpstr>ภาพนิ่ง 51</vt:lpstr>
      <vt:lpstr>ข้อสังเกต</vt:lpstr>
      <vt:lpstr>ข้อสังเกต</vt:lpstr>
      <vt:lpstr>ภาพนิ่ง 54</vt:lpstr>
      <vt:lpstr>ภาพนิ่ง 55</vt:lpstr>
      <vt:lpstr>สายลับ</vt:lpstr>
      <vt:lpstr>การใช้สายลับ</vt:lpstr>
      <vt:lpstr>ธนบัตรล่อซื้อ</vt:lpstr>
      <vt:lpstr>ภาพนิ่ง 59</vt:lpstr>
      <vt:lpstr>ภาพนิ่ง 60</vt:lpstr>
      <vt:lpstr>การดำเนินคดีในศาลแขวง</vt:lpstr>
      <vt:lpstr>การดำเนินคดีในศาลแขวงฯ</vt:lpstr>
      <vt:lpstr>อำนาจศาลแขวงฯในคดีอาญา</vt:lpstr>
      <vt:lpstr>อำนาจศาลแขวงในคดีอาญา ( ต่อ )</vt:lpstr>
      <vt:lpstr>การสอบสวนคดีที่อยู่ในอำนาจศาลแขวง</vt:lpstr>
      <vt:lpstr>การสอบสวนฯ ( ต่อ )</vt:lpstr>
      <vt:lpstr>การผัดฟ้องและฝากขัง</vt:lpstr>
      <vt:lpstr>การผัดฟ้องและฝากขัง</vt:lpstr>
      <vt:lpstr>แนวคำพิพากษาศาลฎีกา</vt:lpstr>
      <vt:lpstr>แนวคำพิพากษาศาลฎีกา</vt:lpstr>
      <vt:lpstr>แนวคำพิพากษาศาลฎีกา</vt:lpstr>
      <vt:lpstr>แนวคำพิพากษาศาลฎีกา</vt:lpstr>
      <vt:lpstr>แนวคำพิพากษาศาลฎีกา</vt:lpstr>
      <vt:lpstr>ข้อสังเกต</vt:lpstr>
      <vt:lpstr>การร้องขอออกหมายจับ-หมายค้น ( กรณีปกติ )</vt:lpstr>
      <vt:lpstr>หมายจับ-หมายค้น ( ต่อ )</vt:lpstr>
      <vt:lpstr>ผู้ร้องขอให้ออกหมาย</vt:lpstr>
      <vt:lpstr>การเสนอพยานหลักฐานในการออกหมายจับ-หมายค้น</vt:lpstr>
      <vt:lpstr>การเสนอพยานหลักฐานในการออกหมาย ( ต่อ )</vt:lpstr>
      <vt:lpstr>การเสนอพยานหลักฐานในการขอหมายจับ-หมายค้น</vt:lpstr>
      <vt:lpstr>การร้องขอและการออกหมายจับ-หมายค้นในกรณีพิเศษ</vt:lpstr>
      <vt:lpstr>การร้องขอออกหมายจับหมายค้นในกรณีพิเศษ( ต่อ)</vt:lpstr>
      <vt:lpstr>การร้องขอหมายจับหมายค้นในกรณีพิเศษ ( ต่อ )</vt:lpstr>
      <vt:lpstr>การร้องขอและการออกหมายค้นเพื่อจับผู้ดุร้ายหรือผู้ร้ายสำคัญในเวลากลางคืน</vt:lpstr>
      <vt:lpstr>เขตอำนาจศาลแขวงเชียงใหม่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มาตรฐานการพิสูจน์และการชั่งน้ำหนักพยานหลักฐาน</dc:title>
  <dc:creator>acer</dc:creator>
  <cp:lastModifiedBy>User</cp:lastModifiedBy>
  <cp:revision>32</cp:revision>
  <dcterms:created xsi:type="dcterms:W3CDTF">2012-04-05T09:22:57Z</dcterms:created>
  <dcterms:modified xsi:type="dcterms:W3CDTF">2012-05-25T10:37:47Z</dcterms:modified>
</cp:coreProperties>
</file>